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9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0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1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2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80" r:id="rId2"/>
    <p:sldId id="263" r:id="rId3"/>
    <p:sldId id="261" r:id="rId4"/>
    <p:sldId id="262" r:id="rId5"/>
    <p:sldId id="282" r:id="rId6"/>
    <p:sldId id="284" r:id="rId7"/>
    <p:sldId id="285" r:id="rId8"/>
    <p:sldId id="286" r:id="rId9"/>
    <p:sldId id="269" r:id="rId10"/>
    <p:sldId id="270" r:id="rId11"/>
    <p:sldId id="271" r:id="rId12"/>
    <p:sldId id="272" r:id="rId13"/>
    <p:sldId id="274" r:id="rId14"/>
    <p:sldId id="275" r:id="rId15"/>
    <p:sldId id="268" r:id="rId16"/>
    <p:sldId id="277" r:id="rId17"/>
    <p:sldId id="276" r:id="rId18"/>
    <p:sldId id="279" r:id="rId19"/>
    <p:sldId id="278" r:id="rId20"/>
    <p:sldId id="283" r:id="rId21"/>
    <p:sldId id="281" r:id="rId22"/>
  </p:sldIdLst>
  <p:sldSz cx="12192000" cy="6858000"/>
  <p:notesSz cx="6797675" cy="9926638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23" userDrawn="1">
          <p15:clr>
            <a:srgbClr val="A4A3A4"/>
          </p15:clr>
        </p15:guide>
        <p15:guide id="2" pos="12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8865"/>
    <a:srgbClr val="82C2D3"/>
    <a:srgbClr val="F3E074"/>
    <a:srgbClr val="94BB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49" autoAdjust="0"/>
    <p:restoredTop sz="83199" autoAdjust="0"/>
  </p:normalViewPr>
  <p:slideViewPr>
    <p:cSldViewPr snapToGrid="0">
      <p:cViewPr>
        <p:scale>
          <a:sx n="95" d="100"/>
          <a:sy n="95" d="100"/>
        </p:scale>
        <p:origin x="804" y="66"/>
      </p:cViewPr>
      <p:guideLst>
        <p:guide orient="horz" pos="2523"/>
        <p:guide pos="123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-fsr01\deildagogn\Hagdeild\Una\leigumarka&#240;ur\fundur%20&#237;%20ma&#237;\ni&#240;urst&#246;&#240;ur%20fr&#225;%20Zenter\Book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-fsr01\deildagogn\Hagdeild\Una\leigumarka&#240;ur\fundur%20&#237;%20ma&#237;\ni&#240;urst&#246;&#240;ur%20fr&#225;%20Zenter\Book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-fsr01\deildagogn\Hagdeild\Una\leigumarka&#240;ur\fundur%20&#237;%20ma&#237;\ni&#240;urst&#246;&#240;ur%20fr&#225;%20Zenter\Book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-fsr01\deildagogn\Hagdeild\Una\leigumarka&#240;ur\fundur%20&#237;%20ma&#237;\ni&#240;urst&#246;&#240;ur%20fr&#225;%20Zenter\Book1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-fsr01\deildagogn\Hagdeild\Una\leigumarka&#240;ur\fundur%20&#237;%20ma&#237;\ni&#240;urst&#246;&#240;ur%20fr&#225;%20Zenter\Book1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-fsr01\deildagogn\Hagdeild\Una\leigumarka&#240;ur\fundur%20&#237;%20ma&#237;\ni&#240;urst&#246;&#240;ur%20fr&#225;%20Zenter\Book1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-fsr01\deildagogn\Hagdeild\Una\leigumarka&#240;ur\fundur%20&#237;%20ma&#237;\ni&#240;urst&#246;&#240;ur%20fr&#225;%20Zenter\Book1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-fsr01\deildagogn\Hagdeild\Una\leigumarka&#240;ur\fundur%20&#237;%20ma&#237;\ni&#240;urst&#246;&#240;ur%20fr&#225;%20Zenter\Book1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-fsr01\deildagogn\Hagdeild\Una\leigumarka&#240;ur\fundur%20&#237;%20ma&#237;\ni&#240;urst&#246;&#240;ur%20fr&#225;%20Zenter\Book1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-fsr01\deildagogn\Hagdeild\Una\leigumarka&#240;ur\fundur%20&#237;%20ma&#237;\ni&#240;urst&#246;&#240;ur%20fr&#225;%20Zenter\Book1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-fsr01\deildagogn\Hagdeild\Una\leigumarka&#240;ur\fundur%20&#237;%20ma&#237;\ni&#240;urst&#246;&#240;ur%20fr&#225;%20Zenter\Book1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-fsr01\deildagogn\Hagdeild\Una\&#254;&#246;rf\N&#253;tt%20fyrir%203.%20fund\helstu%20&#250;treikningar%20og%20lokaskjal\arleg%20fj&#246;lgun%20&#237;b&#250;&#240;a%20eftir%20landshlutum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-fsr01\deildagogn\Hagdeild\Una\leigumarka&#240;ur\fundur%20&#237;%20ma&#237;\ni&#240;urst&#246;&#240;ur%20fr&#225;%20Zenter\Book1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-fsr01\deildagogn\Hagdeild\Una\&#254;&#246;rf\N&#253;tt%20fyrir%203.%20fund\helstu%20&#250;treikningar%20og%20lokaskjal\arleg%20fj&#246;lgun%20&#237;b&#250;&#240;a%20eftir%20landshlutum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-fsr01\deildagogn\Hagdeild\Una\leigumarka&#240;ur\fundur%20&#237;%20ma&#237;\V&#237;sit&#246;lur_laun-leiga-ibudav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-fsr01\deildagogn\Hagdeild\Una\leigumarka&#240;ur\fundur%20&#237;%20ma&#237;\ni&#240;urst&#246;&#240;ur%20fr&#225;%20Zenter\Book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-fsr01\deildagogn\Hagdeild\Una\leigumarka&#240;ur\fundur%20&#237;%20ma&#237;\ni&#240;urst&#246;&#240;ur%20fr&#225;%20Zenter\Book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-fsr01\deildagogn\Hagdeild\Una\leigumarka&#240;ur\fundur%20&#237;%20ma&#237;\ni&#240;urst&#246;&#240;ur%20fr&#225;%20Zenter\Book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-fsr01\deildagogn\Hagdeild\Una\leigumarka&#240;ur\fundur%20&#237;%20ma&#237;\ni&#240;urst&#246;&#240;ur%20fr&#225;%20Zenter\Book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rey-fsr01\deildagogn\Hagdeild\Una\leigumarka&#240;ur\fundur%20&#237;%20ma&#237;\ni&#240;urst&#246;&#240;ur%20fr&#225;%20Zenter\Book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s-IS" sz="2000"/>
              <a:t>Hvað lýsir</a:t>
            </a:r>
            <a:r>
              <a:rPr lang="is-IS" sz="2000" baseline="0"/>
              <a:t> best búsetu þinni?</a:t>
            </a:r>
            <a:endParaRPr lang="is-IS" sz="20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búseta!$B$1</c:f>
              <c:strCache>
                <c:ptCount val="1"/>
                <c:pt idx="0">
                  <c:v>Eigið húsnæði</c:v>
                </c:pt>
              </c:strCache>
            </c:strRef>
          </c:tx>
          <c:spPr>
            <a:solidFill>
              <a:srgbClr val="F3E074"/>
            </a:solidFill>
            <a:ln>
              <a:solidFill>
                <a:srgbClr val="F3E074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búseta!$A$3:$A$7</c:f>
              <c:numCache>
                <c:formatCode>mmm\-yy</c:formatCode>
                <c:ptCount val="5"/>
                <c:pt idx="0">
                  <c:v>39022</c:v>
                </c:pt>
                <c:pt idx="1">
                  <c:v>39783</c:v>
                </c:pt>
                <c:pt idx="2">
                  <c:v>40634</c:v>
                </c:pt>
                <c:pt idx="3">
                  <c:v>41548</c:v>
                </c:pt>
                <c:pt idx="4">
                  <c:v>42826</c:v>
                </c:pt>
              </c:numCache>
            </c:numRef>
          </c:cat>
          <c:val>
            <c:numRef>
              <c:f>búseta!$B$3:$B$7</c:f>
              <c:numCache>
                <c:formatCode>0.0%</c:formatCode>
                <c:ptCount val="5"/>
                <c:pt idx="0">
                  <c:v>0.77300000000000002</c:v>
                </c:pt>
                <c:pt idx="1">
                  <c:v>0.77600000000000002</c:v>
                </c:pt>
                <c:pt idx="2">
                  <c:v>0.73299999999999998</c:v>
                </c:pt>
                <c:pt idx="3">
                  <c:v>0.73199999999999998</c:v>
                </c:pt>
                <c:pt idx="4">
                  <c:v>0.70099999999999996</c:v>
                </c:pt>
              </c:numCache>
            </c:numRef>
          </c:val>
        </c:ser>
        <c:ser>
          <c:idx val="1"/>
          <c:order val="1"/>
          <c:tx>
            <c:strRef>
              <c:f>búseta!$C$1</c:f>
              <c:strCache>
                <c:ptCount val="1"/>
                <c:pt idx="0">
                  <c:v>Á leigumarkaði</c:v>
                </c:pt>
              </c:strCache>
            </c:strRef>
          </c:tx>
          <c:spPr>
            <a:solidFill>
              <a:srgbClr val="82C2D3"/>
            </a:solidFill>
            <a:ln>
              <a:solidFill>
                <a:srgbClr val="82C2D3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búseta!$A$3:$A$7</c:f>
              <c:numCache>
                <c:formatCode>mmm\-yy</c:formatCode>
                <c:ptCount val="5"/>
                <c:pt idx="0">
                  <c:v>39022</c:v>
                </c:pt>
                <c:pt idx="1">
                  <c:v>39783</c:v>
                </c:pt>
                <c:pt idx="2">
                  <c:v>40634</c:v>
                </c:pt>
                <c:pt idx="3">
                  <c:v>41548</c:v>
                </c:pt>
                <c:pt idx="4">
                  <c:v>42826</c:v>
                </c:pt>
              </c:numCache>
            </c:numRef>
          </c:cat>
          <c:val>
            <c:numRef>
              <c:f>búseta!$C$3:$C$7</c:f>
              <c:numCache>
                <c:formatCode>0.0%</c:formatCode>
                <c:ptCount val="5"/>
                <c:pt idx="0">
                  <c:v>0.121</c:v>
                </c:pt>
                <c:pt idx="1">
                  <c:v>0.11899999999999999</c:v>
                </c:pt>
                <c:pt idx="2">
                  <c:v>0.161</c:v>
                </c:pt>
                <c:pt idx="3">
                  <c:v>0.16900000000000001</c:v>
                </c:pt>
                <c:pt idx="4">
                  <c:v>0.17299999999999999</c:v>
                </c:pt>
              </c:numCache>
            </c:numRef>
          </c:val>
        </c:ser>
        <c:ser>
          <c:idx val="2"/>
          <c:order val="2"/>
          <c:tx>
            <c:strRef>
              <c:f>búseta!$D$1</c:f>
              <c:strCache>
                <c:ptCount val="1"/>
                <c:pt idx="0">
                  <c:v>Foreldrahúsum</c:v>
                </c:pt>
              </c:strCache>
            </c:strRef>
          </c:tx>
          <c:spPr>
            <a:solidFill>
              <a:srgbClr val="E48865"/>
            </a:solidFill>
            <a:ln>
              <a:solidFill>
                <a:srgbClr val="E48865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búseta!$A$3:$A$7</c:f>
              <c:numCache>
                <c:formatCode>mmm\-yy</c:formatCode>
                <c:ptCount val="5"/>
                <c:pt idx="0">
                  <c:v>39022</c:v>
                </c:pt>
                <c:pt idx="1">
                  <c:v>39783</c:v>
                </c:pt>
                <c:pt idx="2">
                  <c:v>40634</c:v>
                </c:pt>
                <c:pt idx="3">
                  <c:v>41548</c:v>
                </c:pt>
                <c:pt idx="4">
                  <c:v>42826</c:v>
                </c:pt>
              </c:numCache>
            </c:numRef>
          </c:cat>
          <c:val>
            <c:numRef>
              <c:f>búseta!$D$3:$D$7</c:f>
              <c:numCache>
                <c:formatCode>0.0%</c:formatCode>
                <c:ptCount val="5"/>
                <c:pt idx="0">
                  <c:v>0.10100000000000001</c:v>
                </c:pt>
                <c:pt idx="1">
                  <c:v>9.5000000000000001E-2</c:v>
                </c:pt>
                <c:pt idx="2">
                  <c:v>0.106</c:v>
                </c:pt>
                <c:pt idx="3">
                  <c:v>9.6000000000000002E-2</c:v>
                </c:pt>
                <c:pt idx="4">
                  <c:v>0.10100000000000001</c:v>
                </c:pt>
              </c:numCache>
            </c:numRef>
          </c:val>
        </c:ser>
        <c:ser>
          <c:idx val="3"/>
          <c:order val="3"/>
          <c:tx>
            <c:strRef>
              <c:f>búseta!$E$1</c:f>
              <c:strCache>
                <c:ptCount val="1"/>
                <c:pt idx="0">
                  <c:v>annað</c:v>
                </c:pt>
              </c:strCache>
            </c:strRef>
          </c:tx>
          <c:spPr>
            <a:solidFill>
              <a:srgbClr val="94BB75"/>
            </a:solidFill>
            <a:ln>
              <a:solidFill>
                <a:srgbClr val="B4CF9D"/>
              </a:solidFill>
            </a:ln>
            <a:effectLst/>
          </c:spPr>
          <c:cat>
            <c:numRef>
              <c:f>búseta!$A$3:$A$7</c:f>
              <c:numCache>
                <c:formatCode>mmm\-yy</c:formatCode>
                <c:ptCount val="5"/>
                <c:pt idx="0">
                  <c:v>39022</c:v>
                </c:pt>
                <c:pt idx="1">
                  <c:v>39783</c:v>
                </c:pt>
                <c:pt idx="2">
                  <c:v>40634</c:v>
                </c:pt>
                <c:pt idx="3">
                  <c:v>41548</c:v>
                </c:pt>
                <c:pt idx="4">
                  <c:v>42826</c:v>
                </c:pt>
              </c:numCache>
            </c:numRef>
          </c:cat>
          <c:val>
            <c:numRef>
              <c:f>búseta!$E$3:$E$7</c:f>
              <c:numCache>
                <c:formatCode>0.0%</c:formatCode>
                <c:ptCount val="5"/>
                <c:pt idx="0">
                  <c:v>4.9999999999999767E-3</c:v>
                </c:pt>
                <c:pt idx="1">
                  <c:v>9.9999999999999811E-3</c:v>
                </c:pt>
                <c:pt idx="2">
                  <c:v>0</c:v>
                </c:pt>
                <c:pt idx="3">
                  <c:v>3.0000000000000027E-3</c:v>
                </c:pt>
                <c:pt idx="4">
                  <c:v>2.500000000000005E-2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91300368"/>
        <c:axId val="591301544"/>
      </c:areaChart>
      <c:catAx>
        <c:axId val="59130036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591301544"/>
        <c:crosses val="autoZero"/>
        <c:auto val="0"/>
        <c:lblAlgn val="ctr"/>
        <c:lblOffset val="100"/>
        <c:noMultiLvlLbl val="0"/>
      </c:catAx>
      <c:valAx>
        <c:axId val="591301544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crossAx val="59130036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is-I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>
                <a:solidFill>
                  <a:schemeClr val="tx1"/>
                </a:solidFill>
              </a:rPr>
              <a:t>2017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'framboð leiguh'!$A$22</c:f>
              <c:strCache>
                <c:ptCount val="1"/>
                <c:pt idx="0">
                  <c:v>apr.17</c:v>
                </c:pt>
              </c:strCache>
            </c:strRef>
          </c:tx>
          <c:dPt>
            <c:idx val="0"/>
            <c:bubble3D val="0"/>
            <c:spPr>
              <a:solidFill>
                <a:srgbClr val="F3E07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82C2D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E4886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2785834452647288"/>
                  <c:y val="9.597476785989987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7487571703112451"/>
                  <c:y val="2.885683407221156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'framboð leiguh'!$B$19:$D$19</c:f>
              <c:strCache>
                <c:ptCount val="3"/>
                <c:pt idx="0">
                  <c:v>Hagstætt</c:v>
                </c:pt>
                <c:pt idx="1">
                  <c:v>Óhagstætt</c:v>
                </c:pt>
                <c:pt idx="2">
                  <c:v>Hvorki né</c:v>
                </c:pt>
              </c:strCache>
            </c:strRef>
          </c:cat>
          <c:val>
            <c:numRef>
              <c:f>'framboð leiguh'!$B$22:$D$22</c:f>
              <c:numCache>
                <c:formatCode>0.0%</c:formatCode>
                <c:ptCount val="3"/>
                <c:pt idx="0">
                  <c:v>4.2000000000000003E-2</c:v>
                </c:pt>
                <c:pt idx="1">
                  <c:v>0.92700000000000005</c:v>
                </c:pt>
                <c:pt idx="2">
                  <c:v>3.1E-2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2011</a:t>
            </a:r>
          </a:p>
        </c:rich>
      </c:tx>
      <c:layout>
        <c:manualLayout>
          <c:xMode val="edge"/>
          <c:yMode val="edge"/>
          <c:x val="0.44270122529324984"/>
          <c:y val="6.23661711728409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skuldastaða!$A$7</c:f>
              <c:strCache>
                <c:ptCount val="1"/>
                <c:pt idx="0">
                  <c:v>apr.11</c:v>
                </c:pt>
              </c:strCache>
            </c:strRef>
          </c:tx>
          <c:dPt>
            <c:idx val="0"/>
            <c:bubble3D val="0"/>
            <c:spPr>
              <a:solidFill>
                <a:srgbClr val="F3E07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4886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82C2D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skuldastaða!$B$6:$D$6</c:f>
              <c:strCache>
                <c:ptCount val="3"/>
                <c:pt idx="0">
                  <c:v>Getum safnað talsverðu eða svolitlu sparifé</c:v>
                </c:pt>
                <c:pt idx="1">
                  <c:v>Endar ná saman með naumindum</c:v>
                </c:pt>
                <c:pt idx="2">
                  <c:v>Notum sparifé til að ná endum saman/söfnum skuldum</c:v>
                </c:pt>
              </c:strCache>
            </c:strRef>
          </c:cat>
          <c:val>
            <c:numRef>
              <c:f>skuldastaða!$B$7:$D$7</c:f>
              <c:numCache>
                <c:formatCode>0.0%</c:formatCode>
                <c:ptCount val="3"/>
                <c:pt idx="0">
                  <c:v>0.41599999999999998</c:v>
                </c:pt>
                <c:pt idx="1">
                  <c:v>0.35899999999999999</c:v>
                </c:pt>
                <c:pt idx="2">
                  <c:v>0.22499999999999998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is-I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2013</a:t>
            </a:r>
          </a:p>
        </c:rich>
      </c:tx>
      <c:layout>
        <c:manualLayout>
          <c:xMode val="edge"/>
          <c:yMode val="edge"/>
          <c:x val="0.426242932121769"/>
          <c:y val="7.27570262427415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skuldastaða!$A$8</c:f>
              <c:strCache>
                <c:ptCount val="1"/>
                <c:pt idx="0">
                  <c:v>okt.13</c:v>
                </c:pt>
              </c:strCache>
            </c:strRef>
          </c:tx>
          <c:dPt>
            <c:idx val="0"/>
            <c:bubble3D val="0"/>
            <c:spPr>
              <a:solidFill>
                <a:srgbClr val="F3E07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4886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82C2D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skuldastaða!$B$6:$D$6</c:f>
              <c:strCache>
                <c:ptCount val="3"/>
                <c:pt idx="0">
                  <c:v>Getum safnað talsverðu eða svolitlu sparifé</c:v>
                </c:pt>
                <c:pt idx="1">
                  <c:v>Endar ná saman með naumindum</c:v>
                </c:pt>
                <c:pt idx="2">
                  <c:v>Notum sparifé til að ná endum saman/söfnum skuldum</c:v>
                </c:pt>
              </c:strCache>
            </c:strRef>
          </c:cat>
          <c:val>
            <c:numRef>
              <c:f>skuldastaða!$B$8:$D$8</c:f>
              <c:numCache>
                <c:formatCode>0.0%</c:formatCode>
                <c:ptCount val="3"/>
                <c:pt idx="0">
                  <c:v>0.42100000000000004</c:v>
                </c:pt>
                <c:pt idx="1">
                  <c:v>0.38800000000000001</c:v>
                </c:pt>
                <c:pt idx="2">
                  <c:v>0.191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is-I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2017</a:t>
            </a:r>
          </a:p>
        </c:rich>
      </c:tx>
      <c:layout>
        <c:manualLayout>
          <c:xMode val="edge"/>
          <c:yMode val="edge"/>
          <c:x val="0.44930175666370625"/>
          <c:y val="0.164690918412268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>
        <c:manualLayout>
          <c:layoutTarget val="inner"/>
          <c:xMode val="edge"/>
          <c:yMode val="edge"/>
          <c:x val="0.30866404199475067"/>
          <c:y val="0.25845618256051328"/>
          <c:w val="0.37433880139982501"/>
          <c:h val="0.62389800233304171"/>
        </c:manualLayout>
      </c:layout>
      <c:pieChart>
        <c:varyColors val="1"/>
        <c:ser>
          <c:idx val="0"/>
          <c:order val="0"/>
          <c:tx>
            <c:strRef>
              <c:f>skuldastaða!$A$9</c:f>
              <c:strCache>
                <c:ptCount val="1"/>
                <c:pt idx="0">
                  <c:v>apr.17</c:v>
                </c:pt>
              </c:strCache>
            </c:strRef>
          </c:tx>
          <c:dPt>
            <c:idx val="0"/>
            <c:bubble3D val="0"/>
            <c:spPr>
              <a:solidFill>
                <a:srgbClr val="F3E07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4886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82C2D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skuldastaða!$B$6:$D$6</c:f>
              <c:strCache>
                <c:ptCount val="3"/>
                <c:pt idx="0">
                  <c:v>Getum safnað talsverðu eða svolitlu sparifé</c:v>
                </c:pt>
                <c:pt idx="1">
                  <c:v>Endar ná saman með naumindum</c:v>
                </c:pt>
                <c:pt idx="2">
                  <c:v>Notum sparifé til að ná endum saman/söfnum skuldum</c:v>
                </c:pt>
              </c:strCache>
            </c:strRef>
          </c:cat>
          <c:val>
            <c:numRef>
              <c:f>skuldastaða!$B$9:$D$9</c:f>
              <c:numCache>
                <c:formatCode>0.0%</c:formatCode>
                <c:ptCount val="3"/>
                <c:pt idx="0">
                  <c:v>0.61699999999999999</c:v>
                </c:pt>
                <c:pt idx="1">
                  <c:v>0.27100000000000002</c:v>
                </c:pt>
                <c:pt idx="2">
                  <c:v>0.112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is-I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412129443121935"/>
          <c:y val="7.3839662447257384E-2"/>
          <c:w val="0.67239033347575738"/>
          <c:h val="0.4965347685969633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skuldastaða!$B$32</c:f>
              <c:strCache>
                <c:ptCount val="1"/>
                <c:pt idx="0">
                  <c:v>Getum safnað talsverðu eða svolitlu sparifé</c:v>
                </c:pt>
              </c:strCache>
            </c:strRef>
          </c:tx>
          <c:spPr>
            <a:solidFill>
              <a:srgbClr val="F3E07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skuldastaða!$A$33:$A$34</c:f>
              <c:strCache>
                <c:ptCount val="2"/>
                <c:pt idx="0">
                  <c:v>Á leigumarkaði</c:v>
                </c:pt>
                <c:pt idx="1">
                  <c:v>Bý í eigin húsnæði</c:v>
                </c:pt>
              </c:strCache>
            </c:strRef>
          </c:cat>
          <c:val>
            <c:numRef>
              <c:f>skuldastaða!$B$33:$B$34</c:f>
              <c:numCache>
                <c:formatCode>0%</c:formatCode>
                <c:ptCount val="2"/>
                <c:pt idx="0">
                  <c:v>0.41000000000000003</c:v>
                </c:pt>
                <c:pt idx="1">
                  <c:v>0.66</c:v>
                </c:pt>
              </c:numCache>
            </c:numRef>
          </c:val>
        </c:ser>
        <c:ser>
          <c:idx val="1"/>
          <c:order val="1"/>
          <c:tx>
            <c:strRef>
              <c:f>skuldastaða!$C$32</c:f>
              <c:strCache>
                <c:ptCount val="1"/>
                <c:pt idx="0">
                  <c:v>Endar ná saman með naumindum</c:v>
                </c:pt>
              </c:strCache>
            </c:strRef>
          </c:tx>
          <c:spPr>
            <a:solidFill>
              <a:srgbClr val="E4886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skuldastaða!$A$33:$A$34</c:f>
              <c:strCache>
                <c:ptCount val="2"/>
                <c:pt idx="0">
                  <c:v>Á leigumarkaði</c:v>
                </c:pt>
                <c:pt idx="1">
                  <c:v>Bý í eigin húsnæði</c:v>
                </c:pt>
              </c:strCache>
            </c:strRef>
          </c:cat>
          <c:val>
            <c:numRef>
              <c:f>skuldastaða!$C$33:$C$34</c:f>
              <c:numCache>
                <c:formatCode>0%</c:formatCode>
                <c:ptCount val="2"/>
                <c:pt idx="0">
                  <c:v>0.33</c:v>
                </c:pt>
                <c:pt idx="1">
                  <c:v>0.26</c:v>
                </c:pt>
              </c:numCache>
            </c:numRef>
          </c:val>
        </c:ser>
        <c:ser>
          <c:idx val="2"/>
          <c:order val="2"/>
          <c:tx>
            <c:strRef>
              <c:f>skuldastaða!$D$32</c:f>
              <c:strCache>
                <c:ptCount val="1"/>
                <c:pt idx="0">
                  <c:v>Notum sparifé til að ná endum saman/söfnum skuldum</c:v>
                </c:pt>
              </c:strCache>
            </c:strRef>
          </c:tx>
          <c:spPr>
            <a:solidFill>
              <a:srgbClr val="82C2D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skuldastaða!$A$33:$A$34</c:f>
              <c:strCache>
                <c:ptCount val="2"/>
                <c:pt idx="0">
                  <c:v>Á leigumarkaði</c:v>
                </c:pt>
                <c:pt idx="1">
                  <c:v>Bý í eigin húsnæði</c:v>
                </c:pt>
              </c:strCache>
            </c:strRef>
          </c:cat>
          <c:val>
            <c:numRef>
              <c:f>skuldastaða!$D$33:$D$34</c:f>
              <c:numCache>
                <c:formatCode>0%</c:formatCode>
                <c:ptCount val="2"/>
                <c:pt idx="0">
                  <c:v>0.26</c:v>
                </c:pt>
                <c:pt idx="1">
                  <c:v>0.08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278235536"/>
        <c:axId val="278235928"/>
      </c:barChart>
      <c:catAx>
        <c:axId val="278235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278235928"/>
        <c:crosses val="autoZero"/>
        <c:auto val="1"/>
        <c:lblAlgn val="ctr"/>
        <c:lblOffset val="100"/>
        <c:noMultiLvlLbl val="0"/>
      </c:catAx>
      <c:valAx>
        <c:axId val="27823592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278235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441359437628436"/>
          <c:y val="0.64395432572510714"/>
          <c:w val="0.86296847795015719"/>
          <c:h val="0.290249778356787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is-I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165902618072159"/>
          <c:y val="0.26663928664115116"/>
          <c:w val="0.50061047736537767"/>
          <c:h val="0.6332841164776521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'huga að kaupum'!$B$1</c:f>
              <c:strCache>
                <c:ptCount val="1"/>
                <c:pt idx="0">
                  <c:v>Öruggt/líklegt</c:v>
                </c:pt>
              </c:strCache>
            </c:strRef>
          </c:tx>
          <c:spPr>
            <a:solidFill>
              <a:srgbClr val="F3E07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'huga að kaupum'!$A$2:$A$6</c:f>
              <c:strCache>
                <c:ptCount val="5"/>
                <c:pt idx="0">
                  <c:v>Getum safnað talsverðu sparifé</c:v>
                </c:pt>
                <c:pt idx="1">
                  <c:v>Getum safnað svolitlu sparifé</c:v>
                </c:pt>
                <c:pt idx="2">
                  <c:v>Endar ná saman með naumindum</c:v>
                </c:pt>
                <c:pt idx="3">
                  <c:v>Notum sparifé til að ná endum saman</c:v>
                </c:pt>
                <c:pt idx="4">
                  <c:v>Söfnum skuldum</c:v>
                </c:pt>
              </c:strCache>
            </c:strRef>
          </c:cat>
          <c:val>
            <c:numRef>
              <c:f>'huga að kaupum'!$B$2:$B$6</c:f>
              <c:numCache>
                <c:formatCode>0%</c:formatCode>
                <c:ptCount val="5"/>
                <c:pt idx="0">
                  <c:v>0.21</c:v>
                </c:pt>
                <c:pt idx="1">
                  <c:v>0.16</c:v>
                </c:pt>
                <c:pt idx="2">
                  <c:v>0.12</c:v>
                </c:pt>
                <c:pt idx="3">
                  <c:v>0.15</c:v>
                </c:pt>
                <c:pt idx="4">
                  <c:v>0.15</c:v>
                </c:pt>
              </c:numCache>
            </c:numRef>
          </c:val>
        </c:ser>
        <c:ser>
          <c:idx val="1"/>
          <c:order val="1"/>
          <c:tx>
            <c:strRef>
              <c:f>'huga að kaupum'!$C$1</c:f>
              <c:strCache>
                <c:ptCount val="1"/>
                <c:pt idx="0">
                  <c:v>Hvorki né</c:v>
                </c:pt>
              </c:strCache>
            </c:strRef>
          </c:tx>
          <c:spPr>
            <a:solidFill>
              <a:srgbClr val="E4886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'huga að kaupum'!$A$2:$A$6</c:f>
              <c:strCache>
                <c:ptCount val="5"/>
                <c:pt idx="0">
                  <c:v>Getum safnað talsverðu sparifé</c:v>
                </c:pt>
                <c:pt idx="1">
                  <c:v>Getum safnað svolitlu sparifé</c:v>
                </c:pt>
                <c:pt idx="2">
                  <c:v>Endar ná saman með naumindum</c:v>
                </c:pt>
                <c:pt idx="3">
                  <c:v>Notum sparifé til að ná endum saman</c:v>
                </c:pt>
                <c:pt idx="4">
                  <c:v>Söfnum skuldum</c:v>
                </c:pt>
              </c:strCache>
            </c:strRef>
          </c:cat>
          <c:val>
            <c:numRef>
              <c:f>'huga að kaupum'!$C$2:$C$6</c:f>
              <c:numCache>
                <c:formatCode>0%</c:formatCode>
                <c:ptCount val="5"/>
                <c:pt idx="0">
                  <c:v>0.09</c:v>
                </c:pt>
                <c:pt idx="1">
                  <c:v>0.08</c:v>
                </c:pt>
                <c:pt idx="2">
                  <c:v>0.08</c:v>
                </c:pt>
                <c:pt idx="3">
                  <c:v>0.12</c:v>
                </c:pt>
                <c:pt idx="4">
                  <c:v>0.06</c:v>
                </c:pt>
              </c:numCache>
            </c:numRef>
          </c:val>
        </c:ser>
        <c:ser>
          <c:idx val="2"/>
          <c:order val="2"/>
          <c:tx>
            <c:strRef>
              <c:f>'huga að kaupum'!$D$1</c:f>
              <c:strCache>
                <c:ptCount val="1"/>
                <c:pt idx="0">
                  <c:v>Örugglega ekki/ólíklegt</c:v>
                </c:pt>
              </c:strCache>
            </c:strRef>
          </c:tx>
          <c:spPr>
            <a:solidFill>
              <a:srgbClr val="82C2D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'huga að kaupum'!$A$2:$A$6</c:f>
              <c:strCache>
                <c:ptCount val="5"/>
                <c:pt idx="0">
                  <c:v>Getum safnað talsverðu sparifé</c:v>
                </c:pt>
                <c:pt idx="1">
                  <c:v>Getum safnað svolitlu sparifé</c:v>
                </c:pt>
                <c:pt idx="2">
                  <c:v>Endar ná saman með naumindum</c:v>
                </c:pt>
                <c:pt idx="3">
                  <c:v>Notum sparifé til að ná endum saman</c:v>
                </c:pt>
                <c:pt idx="4">
                  <c:v>Söfnum skuldum</c:v>
                </c:pt>
              </c:strCache>
            </c:strRef>
          </c:cat>
          <c:val>
            <c:numRef>
              <c:f>'huga að kaupum'!$D$2:$D$6</c:f>
              <c:numCache>
                <c:formatCode>0%</c:formatCode>
                <c:ptCount val="5"/>
                <c:pt idx="0">
                  <c:v>0.71</c:v>
                </c:pt>
                <c:pt idx="1">
                  <c:v>0.77</c:v>
                </c:pt>
                <c:pt idx="2">
                  <c:v>0.8</c:v>
                </c:pt>
                <c:pt idx="3">
                  <c:v>0.73</c:v>
                </c:pt>
                <c:pt idx="4">
                  <c:v>0.79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78236712"/>
        <c:axId val="278237104"/>
      </c:barChart>
      <c:catAx>
        <c:axId val="2782367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just"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278237104"/>
        <c:crosses val="autoZero"/>
        <c:auto val="1"/>
        <c:lblAlgn val="r"/>
        <c:lblOffset val="100"/>
        <c:noMultiLvlLbl val="0"/>
      </c:catAx>
      <c:valAx>
        <c:axId val="278237104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extTo"/>
        <c:crossAx val="278236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5738893373338006E-2"/>
          <c:y val="4.7999032460448045E-2"/>
          <c:w val="0.85885103336937818"/>
          <c:h val="0.161615639873715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is-I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28715653281929"/>
          <c:y val="7.9268094137206493E-2"/>
          <c:w val="0.59743019730292335"/>
          <c:h val="0.5002619343544194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3E07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4886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82C2D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'huga að kaupum'!$L$1:$N$1</c:f>
              <c:strCache>
                <c:ptCount val="3"/>
                <c:pt idx="0">
                  <c:v>Öruggt/líklegt</c:v>
                </c:pt>
                <c:pt idx="1">
                  <c:v>Hvorki né</c:v>
                </c:pt>
                <c:pt idx="2">
                  <c:v>Örugglega ekki/ólíklegt</c:v>
                </c:pt>
              </c:strCache>
            </c:strRef>
          </c:cat>
          <c:val>
            <c:numRef>
              <c:f>'huga að kaupum'!$L$2:$N$2</c:f>
              <c:numCache>
                <c:formatCode>0.0%</c:formatCode>
                <c:ptCount val="3"/>
                <c:pt idx="0">
                  <c:v>0.151</c:v>
                </c:pt>
                <c:pt idx="1">
                  <c:v>8.2000000000000003E-2</c:v>
                </c:pt>
                <c:pt idx="2">
                  <c:v>0.76700000000000002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3595630826319123E-2"/>
          <c:y val="0.66684531568536809"/>
          <c:w val="0.88203287627839622"/>
          <c:h val="0.291046250123151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is-I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'huga að kaupum'!$B$24</c:f>
              <c:strCache>
                <c:ptCount val="1"/>
                <c:pt idx="0">
                  <c:v>Öruggt/líklegt</c:v>
                </c:pt>
              </c:strCache>
            </c:strRef>
          </c:tx>
          <c:spPr>
            <a:solidFill>
              <a:srgbClr val="F3E07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'huga að kaupum'!$A$25:$A$27</c:f>
              <c:strCache>
                <c:ptCount val="3"/>
                <c:pt idx="0">
                  <c:v>Bý í eigin húsnæði</c:v>
                </c:pt>
                <c:pt idx="1">
                  <c:v>Á leigumarkaði</c:v>
                </c:pt>
                <c:pt idx="2">
                  <c:v>Bý í foreldrahúsum</c:v>
                </c:pt>
              </c:strCache>
            </c:strRef>
          </c:cat>
          <c:val>
            <c:numRef>
              <c:f>'huga að kaupum'!$B$25:$B$27</c:f>
              <c:numCache>
                <c:formatCode>0%</c:formatCode>
                <c:ptCount val="3"/>
                <c:pt idx="0">
                  <c:v>0.12</c:v>
                </c:pt>
                <c:pt idx="1">
                  <c:v>0.25</c:v>
                </c:pt>
                <c:pt idx="2">
                  <c:v>0.23</c:v>
                </c:pt>
              </c:numCache>
            </c:numRef>
          </c:val>
        </c:ser>
        <c:ser>
          <c:idx val="1"/>
          <c:order val="1"/>
          <c:tx>
            <c:strRef>
              <c:f>'huga að kaupum'!$C$24</c:f>
              <c:strCache>
                <c:ptCount val="1"/>
                <c:pt idx="0">
                  <c:v>Hvorki né</c:v>
                </c:pt>
              </c:strCache>
            </c:strRef>
          </c:tx>
          <c:spPr>
            <a:solidFill>
              <a:srgbClr val="E4886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'huga að kaupum'!$A$25:$A$27</c:f>
              <c:strCache>
                <c:ptCount val="3"/>
                <c:pt idx="0">
                  <c:v>Bý í eigin húsnæði</c:v>
                </c:pt>
                <c:pt idx="1">
                  <c:v>Á leigumarkaði</c:v>
                </c:pt>
                <c:pt idx="2">
                  <c:v>Bý í foreldrahúsum</c:v>
                </c:pt>
              </c:strCache>
            </c:strRef>
          </c:cat>
          <c:val>
            <c:numRef>
              <c:f>'huga að kaupum'!$C$25:$C$27</c:f>
              <c:numCache>
                <c:formatCode>0%</c:formatCode>
                <c:ptCount val="3"/>
                <c:pt idx="0">
                  <c:v>0.08</c:v>
                </c:pt>
                <c:pt idx="1">
                  <c:v>0.1</c:v>
                </c:pt>
                <c:pt idx="2">
                  <c:v>0.08</c:v>
                </c:pt>
              </c:numCache>
            </c:numRef>
          </c:val>
        </c:ser>
        <c:ser>
          <c:idx val="2"/>
          <c:order val="2"/>
          <c:tx>
            <c:strRef>
              <c:f>'huga að kaupum'!$D$24</c:f>
              <c:strCache>
                <c:ptCount val="1"/>
                <c:pt idx="0">
                  <c:v>Örugglega ekki/ólíklegt</c:v>
                </c:pt>
              </c:strCache>
            </c:strRef>
          </c:tx>
          <c:spPr>
            <a:solidFill>
              <a:srgbClr val="82C2D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'huga að kaupum'!$A$25:$A$27</c:f>
              <c:strCache>
                <c:ptCount val="3"/>
                <c:pt idx="0">
                  <c:v>Bý í eigin húsnæði</c:v>
                </c:pt>
                <c:pt idx="1">
                  <c:v>Á leigumarkaði</c:v>
                </c:pt>
                <c:pt idx="2">
                  <c:v>Bý í foreldrahúsum</c:v>
                </c:pt>
              </c:strCache>
            </c:strRef>
          </c:cat>
          <c:val>
            <c:numRef>
              <c:f>'huga að kaupum'!$D$25:$D$27</c:f>
              <c:numCache>
                <c:formatCode>0%</c:formatCode>
                <c:ptCount val="3"/>
                <c:pt idx="0">
                  <c:v>0.8</c:v>
                </c:pt>
                <c:pt idx="1">
                  <c:v>0.66</c:v>
                </c:pt>
                <c:pt idx="2">
                  <c:v>0.7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78238280"/>
        <c:axId val="278238672"/>
      </c:barChart>
      <c:catAx>
        <c:axId val="2782382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278238672"/>
        <c:crosses val="autoZero"/>
        <c:auto val="1"/>
        <c:lblAlgn val="ctr"/>
        <c:lblOffset val="100"/>
        <c:noMultiLvlLbl val="0"/>
      </c:catAx>
      <c:valAx>
        <c:axId val="278238672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extTo"/>
        <c:crossAx val="278238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75460435740509"/>
          <c:y val="0.10964916067452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>
        <c:manualLayout>
          <c:layoutTarget val="inner"/>
          <c:xMode val="edge"/>
          <c:yMode val="edge"/>
          <c:x val="0.3866998204171847"/>
          <c:y val="0.25593597656068368"/>
          <c:w val="0.26804199475065615"/>
          <c:h val="0.50687208112227011"/>
        </c:manualLayout>
      </c:layout>
      <c:pieChart>
        <c:varyColors val="1"/>
        <c:ser>
          <c:idx val="0"/>
          <c:order val="0"/>
          <c:tx>
            <c:strRef>
              <c:f>'á leigumarkaði næst þegar skipt'!$A$2</c:f>
              <c:strCache>
                <c:ptCount val="1"/>
                <c:pt idx="0">
                  <c:v>2011</c:v>
                </c:pt>
              </c:strCache>
            </c:strRef>
          </c:tx>
          <c:dPt>
            <c:idx val="0"/>
            <c:bubble3D val="0"/>
            <c:spPr>
              <a:solidFill>
                <a:srgbClr val="F3E07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4886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82C2D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'á leigumarkaði næst þegar skipt'!$B$1:$D$1</c:f>
              <c:strCache>
                <c:ptCount val="3"/>
                <c:pt idx="0">
                  <c:v>Öruggt/líklegt</c:v>
                </c:pt>
                <c:pt idx="1">
                  <c:v>Hvorki né</c:v>
                </c:pt>
                <c:pt idx="2">
                  <c:v>Örugglega ekki/ólíklegt</c:v>
                </c:pt>
              </c:strCache>
            </c:strRef>
          </c:cat>
          <c:val>
            <c:numRef>
              <c:f>'á leigumarkaði næst þegar skipt'!$B$2:$D$2</c:f>
              <c:numCache>
                <c:formatCode>0.0%</c:formatCode>
                <c:ptCount val="3"/>
                <c:pt idx="0" formatCode="0%">
                  <c:v>0.308</c:v>
                </c:pt>
                <c:pt idx="1">
                  <c:v>0.13200000000000001</c:v>
                </c:pt>
                <c:pt idx="2">
                  <c:v>0.56000000000000005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is-I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s-IS" sz="2000"/>
              <a:t>2013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3E07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4886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82C2D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'á leigumarkaði næst þegar skipt'!$B$1:$D$1</c:f>
              <c:strCache>
                <c:ptCount val="3"/>
                <c:pt idx="0">
                  <c:v>Öruggt/líklegt</c:v>
                </c:pt>
                <c:pt idx="1">
                  <c:v>Hvorki né</c:v>
                </c:pt>
                <c:pt idx="2">
                  <c:v>Örugglega ekki/ólíklegt</c:v>
                </c:pt>
              </c:strCache>
            </c:strRef>
          </c:cat>
          <c:val>
            <c:numRef>
              <c:f>'á leigumarkaði næst þegar skipt'!$B$3:$D$3</c:f>
              <c:numCache>
                <c:formatCode>0.0%</c:formatCode>
                <c:ptCount val="3"/>
                <c:pt idx="0">
                  <c:v>0.25700000000000001</c:v>
                </c:pt>
                <c:pt idx="1">
                  <c:v>9.6000000000000002E-2</c:v>
                </c:pt>
                <c:pt idx="2">
                  <c:v>0.65300000000000002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is-I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is-IS" sz="2400" dirty="0" smtClean="0">
                <a:latin typeface="+mn-lt"/>
              </a:rPr>
              <a:t>Fjölgun íbúða</a:t>
            </a:r>
            <a:r>
              <a:rPr lang="is-IS" sz="2400" baseline="0" dirty="0" smtClean="0">
                <a:latin typeface="+mn-lt"/>
              </a:rPr>
              <a:t> </a:t>
            </a:r>
            <a:r>
              <a:rPr lang="is-IS" sz="2400" dirty="0" smtClean="0">
                <a:latin typeface="+mn-lt"/>
              </a:rPr>
              <a:t>í </a:t>
            </a:r>
            <a:r>
              <a:rPr lang="is-IS" sz="2400" dirty="0">
                <a:latin typeface="+mn-lt"/>
              </a:rPr>
              <a:t>samanburði við mannfjölda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>
        <c:manualLayout>
          <c:layoutTarget val="inner"/>
          <c:xMode val="edge"/>
          <c:yMode val="edge"/>
          <c:x val="8.9824561403508765E-2"/>
          <c:y val="0.24444435889961194"/>
          <c:w val="0.87661327231121278"/>
          <c:h val="0.52116692172636159"/>
        </c:manualLayout>
      </c:layout>
      <c:lineChart>
        <c:grouping val="standard"/>
        <c:varyColors val="0"/>
        <c:ser>
          <c:idx val="0"/>
          <c:order val="0"/>
          <c:tx>
            <c:strRef>
              <c:f>vísitölur!$I$25</c:f>
              <c:strCache>
                <c:ptCount val="1"/>
                <c:pt idx="0">
                  <c:v>íbúðir</c:v>
                </c:pt>
              </c:strCache>
            </c:strRef>
          </c:tx>
          <c:spPr>
            <a:ln w="28575" cap="rnd">
              <a:solidFill>
                <a:srgbClr val="E48865"/>
              </a:solidFill>
              <a:round/>
            </a:ln>
            <a:effectLst/>
          </c:spPr>
          <c:marker>
            <c:symbol val="none"/>
          </c:marker>
          <c:cat>
            <c:numRef>
              <c:f>vísitölur!$E$26:$E$31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vísitölur!$I$26:$I$31</c:f>
              <c:numCache>
                <c:formatCode>General</c:formatCode>
                <c:ptCount val="6"/>
                <c:pt idx="0">
                  <c:v>100</c:v>
                </c:pt>
                <c:pt idx="1">
                  <c:v>100.31912138798764</c:v>
                </c:pt>
                <c:pt idx="2">
                  <c:v>100.89338756112052</c:v>
                </c:pt>
                <c:pt idx="3">
                  <c:v>101.74183917500649</c:v>
                </c:pt>
                <c:pt idx="4">
                  <c:v>102.6999649651937</c:v>
                </c:pt>
                <c:pt idx="5">
                  <c:v>103.90333439961007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vísitölur!$J$25</c:f>
              <c:strCache>
                <c:ptCount val="1"/>
                <c:pt idx="0">
                  <c:v>mannfjöldi</c:v>
                </c:pt>
              </c:strCache>
            </c:strRef>
          </c:tx>
          <c:spPr>
            <a:ln w="28575" cap="rnd">
              <a:solidFill>
                <a:srgbClr val="82C2D3"/>
              </a:solidFill>
              <a:round/>
            </a:ln>
            <a:effectLst/>
          </c:spPr>
          <c:marker>
            <c:symbol val="none"/>
          </c:marker>
          <c:cat>
            <c:numRef>
              <c:f>vísitölur!$E$26:$E$31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vísitölur!$J$26:$J$31</c:f>
              <c:numCache>
                <c:formatCode>General</c:formatCode>
                <c:ptCount val="6"/>
                <c:pt idx="0">
                  <c:v>100</c:v>
                </c:pt>
                <c:pt idx="1">
                  <c:v>100.7140733787061</c:v>
                </c:pt>
                <c:pt idx="2">
                  <c:v>101.9075334428538</c:v>
                </c:pt>
                <c:pt idx="3">
                  <c:v>102.98052100445906</c:v>
                </c:pt>
                <c:pt idx="4">
                  <c:v>104.05350856606432</c:v>
                </c:pt>
                <c:pt idx="5">
                  <c:v>105.87467730579678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0437792"/>
        <c:axId val="290438184"/>
      </c:lineChart>
      <c:catAx>
        <c:axId val="29043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290438184"/>
        <c:crosses val="autoZero"/>
        <c:auto val="1"/>
        <c:lblAlgn val="ctr"/>
        <c:lblOffset val="100"/>
        <c:noMultiLvlLbl val="0"/>
      </c:catAx>
      <c:valAx>
        <c:axId val="290438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290437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647098746523963"/>
          <c:y val="0.86161124703018477"/>
          <c:w val="0.42705802506952073"/>
          <c:h val="7.6166552522641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Fedra Sans Std Book" panose="020B0403040000020004" pitchFamily="34" charset="0"/>
        </a:defRPr>
      </a:pPr>
      <a:endParaRPr lang="is-IS"/>
    </a:p>
  </c:txPr>
  <c:externalData r:id="rId3">
    <c:autoUpdate val="0"/>
  </c:externalData>
  <c:userShapes r:id="rId4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s-IS" sz="2000"/>
              <a:t>2017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3E07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4886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82C2D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'á leigumarkaði næst þegar skipt'!$B$1:$D$1</c:f>
              <c:strCache>
                <c:ptCount val="3"/>
                <c:pt idx="0">
                  <c:v>Öruggt/líklegt</c:v>
                </c:pt>
                <c:pt idx="1">
                  <c:v>Hvorki né</c:v>
                </c:pt>
                <c:pt idx="2">
                  <c:v>Örugglega ekki/ólíklegt</c:v>
                </c:pt>
              </c:strCache>
            </c:strRef>
          </c:cat>
          <c:val>
            <c:numRef>
              <c:f>'á leigumarkaði næst þegar skipt'!$B$4:$D$4</c:f>
              <c:numCache>
                <c:formatCode>0.0%</c:formatCode>
                <c:ptCount val="3"/>
                <c:pt idx="0">
                  <c:v>0.185</c:v>
                </c:pt>
                <c:pt idx="1">
                  <c:v>6.6000000000000003E-2</c:v>
                </c:pt>
                <c:pt idx="2">
                  <c:v>0.749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is-I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is-IS" sz="2400">
                <a:latin typeface="+mn-lt"/>
              </a:rPr>
              <a:t>Árleg fjölgun íbúða á landsvísu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82C2D3"/>
            </a:solidFill>
            <a:ln>
              <a:solidFill>
                <a:srgbClr val="82C2D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Sheet1!$A$22:$A$33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Sheet1!$J$22:$J$33</c:f>
              <c:numCache>
                <c:formatCode>_(* #,##0_);_(* \(#,##0\);_(* "-"_);_(@_)</c:formatCode>
                <c:ptCount val="12"/>
                <c:pt idx="0">
                  <c:v>2944</c:v>
                </c:pt>
                <c:pt idx="1">
                  <c:v>3938</c:v>
                </c:pt>
                <c:pt idx="2">
                  <c:v>4886</c:v>
                </c:pt>
                <c:pt idx="3">
                  <c:v>3683</c:v>
                </c:pt>
                <c:pt idx="4">
                  <c:v>699</c:v>
                </c:pt>
                <c:pt idx="5">
                  <c:v>790</c:v>
                </c:pt>
                <c:pt idx="6">
                  <c:v>443</c:v>
                </c:pt>
                <c:pt idx="7">
                  <c:v>419</c:v>
                </c:pt>
                <c:pt idx="8">
                  <c:v>754</c:v>
                </c:pt>
                <c:pt idx="9">
                  <c:v>1114</c:v>
                </c:pt>
                <c:pt idx="10">
                  <c:v>1258</c:v>
                </c:pt>
                <c:pt idx="11">
                  <c:v>1580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0438968"/>
        <c:axId val="290439360"/>
      </c:barChart>
      <c:catAx>
        <c:axId val="290438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290439360"/>
        <c:crosses val="autoZero"/>
        <c:auto val="1"/>
        <c:lblAlgn val="ctr"/>
        <c:lblOffset val="100"/>
        <c:noMultiLvlLbl val="0"/>
      </c:catAx>
      <c:valAx>
        <c:axId val="290439360"/>
        <c:scaling>
          <c:orientation val="minMax"/>
        </c:scaling>
        <c:delete val="1"/>
        <c:axPos val="l"/>
        <c:numFmt formatCode="_(* #,##0_);_(* \(#,##0\);_(* &quot;-&quot;_);_(@_)" sourceLinked="1"/>
        <c:majorTickMark val="none"/>
        <c:minorTickMark val="none"/>
        <c:tickLblPos val="nextTo"/>
        <c:crossAx val="290438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is-I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5098592075434"/>
          <c:y val="5.0620564604370526E-2"/>
          <c:w val="0.7928203213465469"/>
          <c:h val="0.61542866372797278"/>
        </c:manualLayout>
      </c:layout>
      <c:lineChart>
        <c:grouping val="standard"/>
        <c:varyColors val="0"/>
        <c:ser>
          <c:idx val="0"/>
          <c:order val="0"/>
          <c:tx>
            <c:strRef>
              <c:f>ibudavisitala!$K$64</c:f>
              <c:strCache>
                <c:ptCount val="1"/>
                <c:pt idx="0">
                  <c:v>Leiguverð</c:v>
                </c:pt>
              </c:strCache>
            </c:strRef>
          </c:tx>
          <c:spPr>
            <a:ln w="28575" cap="rnd">
              <a:solidFill>
                <a:srgbClr val="F3E074"/>
              </a:solidFill>
              <a:round/>
            </a:ln>
            <a:effectLst/>
          </c:spPr>
          <c:marker>
            <c:symbol val="none"/>
          </c:marker>
          <c:cat>
            <c:strRef>
              <c:f>ibudavisitala!$G$65:$G$78</c:f>
              <c:strCache>
                <c:ptCount val="14"/>
                <c:pt idx="0">
                  <c:v>2016-03</c:v>
                </c:pt>
                <c:pt idx="1">
                  <c:v>2016-04</c:v>
                </c:pt>
                <c:pt idx="2">
                  <c:v>2016-05</c:v>
                </c:pt>
                <c:pt idx="3">
                  <c:v>2016-06</c:v>
                </c:pt>
                <c:pt idx="4">
                  <c:v>2016-07</c:v>
                </c:pt>
                <c:pt idx="5">
                  <c:v>2016-08</c:v>
                </c:pt>
                <c:pt idx="6">
                  <c:v>2016-09</c:v>
                </c:pt>
                <c:pt idx="7">
                  <c:v>2016-10</c:v>
                </c:pt>
                <c:pt idx="8">
                  <c:v>2016-11</c:v>
                </c:pt>
                <c:pt idx="9">
                  <c:v>2016-12</c:v>
                </c:pt>
                <c:pt idx="10">
                  <c:v>2017-01</c:v>
                </c:pt>
                <c:pt idx="11">
                  <c:v>2017-02</c:v>
                </c:pt>
                <c:pt idx="12">
                  <c:v>2017-03</c:v>
                </c:pt>
                <c:pt idx="13">
                  <c:v>2017-04</c:v>
                </c:pt>
              </c:strCache>
            </c:strRef>
          </c:cat>
          <c:val>
            <c:numRef>
              <c:f>ibudavisitala!$K$65:$K$78</c:f>
              <c:numCache>
                <c:formatCode>General</c:formatCode>
                <c:ptCount val="14"/>
                <c:pt idx="0">
                  <c:v>100</c:v>
                </c:pt>
                <c:pt idx="1">
                  <c:v>100.85301837270339</c:v>
                </c:pt>
                <c:pt idx="2">
                  <c:v>100.06561679790025</c:v>
                </c:pt>
                <c:pt idx="3">
                  <c:v>98.425196850393689</c:v>
                </c:pt>
                <c:pt idx="4">
                  <c:v>100.39370078740157</c:v>
                </c:pt>
                <c:pt idx="5">
                  <c:v>101.50918635170603</c:v>
                </c:pt>
                <c:pt idx="6">
                  <c:v>102.95275590551182</c:v>
                </c:pt>
                <c:pt idx="7">
                  <c:v>104.26509186351709</c:v>
                </c:pt>
                <c:pt idx="8">
                  <c:v>105.05249343832024</c:v>
                </c:pt>
                <c:pt idx="9">
                  <c:v>105.44619422572181</c:v>
                </c:pt>
                <c:pt idx="10">
                  <c:v>106.75853018372706</c:v>
                </c:pt>
                <c:pt idx="11">
                  <c:v>107.61154855643049</c:v>
                </c:pt>
                <c:pt idx="12">
                  <c:v>110.30183727034124</c:v>
                </c:pt>
                <c:pt idx="13">
                  <c:v>114.0419947506562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ibudavisitala!$L$64</c:f>
              <c:strCache>
                <c:ptCount val="1"/>
                <c:pt idx="0">
                  <c:v>Laun</c:v>
                </c:pt>
              </c:strCache>
            </c:strRef>
          </c:tx>
          <c:spPr>
            <a:ln w="28575" cap="rnd">
              <a:solidFill>
                <a:srgbClr val="E48865"/>
              </a:solidFill>
              <a:round/>
            </a:ln>
            <a:effectLst/>
          </c:spPr>
          <c:marker>
            <c:symbol val="none"/>
          </c:marker>
          <c:cat>
            <c:strRef>
              <c:f>ibudavisitala!$G$65:$G$78</c:f>
              <c:strCache>
                <c:ptCount val="14"/>
                <c:pt idx="0">
                  <c:v>2016-03</c:v>
                </c:pt>
                <c:pt idx="1">
                  <c:v>2016-04</c:v>
                </c:pt>
                <c:pt idx="2">
                  <c:v>2016-05</c:v>
                </c:pt>
                <c:pt idx="3">
                  <c:v>2016-06</c:v>
                </c:pt>
                <c:pt idx="4">
                  <c:v>2016-07</c:v>
                </c:pt>
                <c:pt idx="5">
                  <c:v>2016-08</c:v>
                </c:pt>
                <c:pt idx="6">
                  <c:v>2016-09</c:v>
                </c:pt>
                <c:pt idx="7">
                  <c:v>2016-10</c:v>
                </c:pt>
                <c:pt idx="8">
                  <c:v>2016-11</c:v>
                </c:pt>
                <c:pt idx="9">
                  <c:v>2016-12</c:v>
                </c:pt>
                <c:pt idx="10">
                  <c:v>2017-01</c:v>
                </c:pt>
                <c:pt idx="11">
                  <c:v>2017-02</c:v>
                </c:pt>
                <c:pt idx="12">
                  <c:v>2017-03</c:v>
                </c:pt>
                <c:pt idx="13">
                  <c:v>2017-04</c:v>
                </c:pt>
              </c:strCache>
            </c:strRef>
          </c:cat>
          <c:val>
            <c:numRef>
              <c:f>ibudavisitala!$L$65:$L$78</c:f>
              <c:numCache>
                <c:formatCode>General</c:formatCode>
                <c:ptCount val="14"/>
                <c:pt idx="0">
                  <c:v>100</c:v>
                </c:pt>
                <c:pt idx="1">
                  <c:v>100.28129395218004</c:v>
                </c:pt>
                <c:pt idx="2">
                  <c:v>100.75597749648384</c:v>
                </c:pt>
                <c:pt idx="3">
                  <c:v>102.25035161744024</c:v>
                </c:pt>
                <c:pt idx="4">
                  <c:v>102.30309423347398</c:v>
                </c:pt>
                <c:pt idx="5">
                  <c:v>102.56680731364276</c:v>
                </c:pt>
                <c:pt idx="6">
                  <c:v>103.14697609001408</c:v>
                </c:pt>
                <c:pt idx="7">
                  <c:v>103.42827004219409</c:v>
                </c:pt>
                <c:pt idx="8">
                  <c:v>103.70956399437412</c:v>
                </c:pt>
                <c:pt idx="9">
                  <c:v>104.11392405063293</c:v>
                </c:pt>
                <c:pt idx="10">
                  <c:v>104.14908579465543</c:v>
                </c:pt>
                <c:pt idx="11">
                  <c:v>104.62376933895924</c:v>
                </c:pt>
                <c:pt idx="12">
                  <c:v>105.01054852320675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ibudavisitala!$M$64</c:f>
              <c:strCache>
                <c:ptCount val="1"/>
                <c:pt idx="0">
                  <c:v>Fjölbýli</c:v>
                </c:pt>
              </c:strCache>
            </c:strRef>
          </c:tx>
          <c:spPr>
            <a:ln w="28575" cap="rnd">
              <a:solidFill>
                <a:srgbClr val="82C2D3"/>
              </a:solidFill>
              <a:round/>
            </a:ln>
            <a:effectLst/>
          </c:spPr>
          <c:marker>
            <c:symbol val="none"/>
          </c:marker>
          <c:cat>
            <c:strRef>
              <c:f>ibudavisitala!$G$65:$G$78</c:f>
              <c:strCache>
                <c:ptCount val="14"/>
                <c:pt idx="0">
                  <c:v>2016-03</c:v>
                </c:pt>
                <c:pt idx="1">
                  <c:v>2016-04</c:v>
                </c:pt>
                <c:pt idx="2">
                  <c:v>2016-05</c:v>
                </c:pt>
                <c:pt idx="3">
                  <c:v>2016-06</c:v>
                </c:pt>
                <c:pt idx="4">
                  <c:v>2016-07</c:v>
                </c:pt>
                <c:pt idx="5">
                  <c:v>2016-08</c:v>
                </c:pt>
                <c:pt idx="6">
                  <c:v>2016-09</c:v>
                </c:pt>
                <c:pt idx="7">
                  <c:v>2016-10</c:v>
                </c:pt>
                <c:pt idx="8">
                  <c:v>2016-11</c:v>
                </c:pt>
                <c:pt idx="9">
                  <c:v>2016-12</c:v>
                </c:pt>
                <c:pt idx="10">
                  <c:v>2017-01</c:v>
                </c:pt>
                <c:pt idx="11">
                  <c:v>2017-02</c:v>
                </c:pt>
                <c:pt idx="12">
                  <c:v>2017-03</c:v>
                </c:pt>
                <c:pt idx="13">
                  <c:v>2017-04</c:v>
                </c:pt>
              </c:strCache>
            </c:strRef>
          </c:cat>
          <c:val>
            <c:numRef>
              <c:f>ibudavisitala!$M$65:$M$78</c:f>
              <c:numCache>
                <c:formatCode>General</c:formatCode>
                <c:ptCount val="14"/>
                <c:pt idx="0">
                  <c:v>100</c:v>
                </c:pt>
                <c:pt idx="1">
                  <c:v>100.97192224622029</c:v>
                </c:pt>
                <c:pt idx="2">
                  <c:v>102.11663066954644</c:v>
                </c:pt>
                <c:pt idx="3">
                  <c:v>104.42764578833695</c:v>
                </c:pt>
                <c:pt idx="4">
                  <c:v>106.73866090712744</c:v>
                </c:pt>
                <c:pt idx="5">
                  <c:v>107.71058315334774</c:v>
                </c:pt>
                <c:pt idx="6">
                  <c:v>107.71058315334774</c:v>
                </c:pt>
                <c:pt idx="7">
                  <c:v>109.65442764578833</c:v>
                </c:pt>
                <c:pt idx="8">
                  <c:v>111.68466522678186</c:v>
                </c:pt>
                <c:pt idx="9">
                  <c:v>113.30453563714903</c:v>
                </c:pt>
                <c:pt idx="10">
                  <c:v>115.2267818574514</c:v>
                </c:pt>
                <c:pt idx="11">
                  <c:v>118.29373650107992</c:v>
                </c:pt>
                <c:pt idx="12">
                  <c:v>121.25269978401728</c:v>
                </c:pt>
                <c:pt idx="13">
                  <c:v>124.36285097192226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11187824"/>
        <c:axId val="711189000"/>
      </c:lineChart>
      <c:catAx>
        <c:axId val="711187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711189000"/>
        <c:crosses val="autoZero"/>
        <c:auto val="1"/>
        <c:lblAlgn val="ctr"/>
        <c:lblOffset val="100"/>
        <c:noMultiLvlLbl val="0"/>
      </c:catAx>
      <c:valAx>
        <c:axId val="711189000"/>
        <c:scaling>
          <c:orientation val="minMax"/>
          <c:min val="7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711187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is-I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2011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>
        <c:manualLayout>
          <c:layoutTarget val="inner"/>
          <c:xMode val="edge"/>
          <c:yMode val="edge"/>
          <c:x val="0.23504128390201226"/>
          <c:y val="0.20554691278454534"/>
          <c:w val="0.51602854330708658"/>
          <c:h val="0.63790274364700006"/>
        </c:manualLayout>
      </c:layout>
      <c:pieChart>
        <c:varyColors val="1"/>
        <c:ser>
          <c:idx val="0"/>
          <c:order val="0"/>
          <c:tx>
            <c:strRef>
              <c:f>'framboð leiguh'!$A$2</c:f>
              <c:strCache>
                <c:ptCount val="1"/>
                <c:pt idx="0">
                  <c:v>apr.11</c:v>
                </c:pt>
              </c:strCache>
            </c:strRef>
          </c:tx>
          <c:dPt>
            <c:idx val="0"/>
            <c:bubble3D val="0"/>
            <c:spPr>
              <a:solidFill>
                <a:srgbClr val="F3E07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82C2D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E4886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'framboð leiguh'!$B$1:$D$1</c:f>
              <c:strCache>
                <c:ptCount val="3"/>
                <c:pt idx="0">
                  <c:v>Mikið</c:v>
                </c:pt>
                <c:pt idx="1">
                  <c:v>Lítið</c:v>
                </c:pt>
                <c:pt idx="2">
                  <c:v>Hvorki né</c:v>
                </c:pt>
              </c:strCache>
            </c:strRef>
          </c:cat>
          <c:val>
            <c:numRef>
              <c:f>'framboð leiguh'!$B$2:$D$2</c:f>
              <c:numCache>
                <c:formatCode>0.0%</c:formatCode>
                <c:ptCount val="3"/>
                <c:pt idx="0">
                  <c:v>0.17700000000000002</c:v>
                </c:pt>
                <c:pt idx="1">
                  <c:v>0.55699999999999994</c:v>
                </c:pt>
                <c:pt idx="2">
                  <c:v>0.26700000000000002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is-I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2013</a:t>
            </a:r>
          </a:p>
        </c:rich>
      </c:tx>
      <c:layout>
        <c:manualLayout>
          <c:xMode val="edge"/>
          <c:yMode val="edge"/>
          <c:x val="0.39227119414588463"/>
          <c:y val="3.05343511450381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>
        <c:manualLayout>
          <c:layoutTarget val="inner"/>
          <c:xMode val="edge"/>
          <c:yMode val="edge"/>
          <c:x val="0.22992583466839056"/>
          <c:y val="0.25311494232764226"/>
          <c:w val="0.55423123293868859"/>
          <c:h val="0.64771782565394509"/>
        </c:manualLayout>
      </c:layout>
      <c:pieChart>
        <c:varyColors val="1"/>
        <c:ser>
          <c:idx val="0"/>
          <c:order val="0"/>
          <c:tx>
            <c:strRef>
              <c:f>'framboð leiguh'!$A$3</c:f>
              <c:strCache>
                <c:ptCount val="1"/>
                <c:pt idx="0">
                  <c:v>okt.13</c:v>
                </c:pt>
              </c:strCache>
            </c:strRef>
          </c:tx>
          <c:dPt>
            <c:idx val="0"/>
            <c:bubble3D val="0"/>
            <c:spPr>
              <a:solidFill>
                <a:srgbClr val="F3E07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82C2D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E4886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'framboð leiguh'!$B$1:$D$1</c:f>
              <c:strCache>
                <c:ptCount val="3"/>
                <c:pt idx="0">
                  <c:v>Mikið</c:v>
                </c:pt>
                <c:pt idx="1">
                  <c:v>Lítið</c:v>
                </c:pt>
                <c:pt idx="2">
                  <c:v>Hvorki né</c:v>
                </c:pt>
              </c:strCache>
            </c:strRef>
          </c:cat>
          <c:val>
            <c:numRef>
              <c:f>'framboð leiguh'!$B$3:$D$3</c:f>
              <c:numCache>
                <c:formatCode>0.0%</c:formatCode>
                <c:ptCount val="3"/>
                <c:pt idx="0">
                  <c:v>5.2999999999999999E-2</c:v>
                </c:pt>
                <c:pt idx="1">
                  <c:v>0.81600000000000006</c:v>
                </c:pt>
                <c:pt idx="2">
                  <c:v>0.13100000000000001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is-I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2017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'framboð leiguh'!$A$4</c:f>
              <c:strCache>
                <c:ptCount val="1"/>
                <c:pt idx="0">
                  <c:v>apr.17</c:v>
                </c:pt>
              </c:strCache>
            </c:strRef>
          </c:tx>
          <c:dPt>
            <c:idx val="0"/>
            <c:bubble3D val="0"/>
            <c:spPr>
              <a:solidFill>
                <a:srgbClr val="F3E07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82C2D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E4886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'framboð leiguh'!$B$1:$D$1</c:f>
              <c:strCache>
                <c:ptCount val="3"/>
                <c:pt idx="0">
                  <c:v>Mikið</c:v>
                </c:pt>
                <c:pt idx="1">
                  <c:v>Lítið</c:v>
                </c:pt>
                <c:pt idx="2">
                  <c:v>Hvorki né</c:v>
                </c:pt>
              </c:strCache>
            </c:strRef>
          </c:cat>
          <c:val>
            <c:numRef>
              <c:f>'framboð leiguh'!$B$4:$D$4</c:f>
              <c:numCache>
                <c:formatCode>0.0%</c:formatCode>
                <c:ptCount val="3"/>
                <c:pt idx="0">
                  <c:v>5.5999999999999994E-2</c:v>
                </c:pt>
                <c:pt idx="1">
                  <c:v>0.85200000000000009</c:v>
                </c:pt>
                <c:pt idx="2">
                  <c:v>9.1999999999999998E-2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is-I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2011</a:t>
            </a:r>
          </a:p>
        </c:rich>
      </c:tx>
      <c:layout>
        <c:manualLayout>
          <c:xMode val="edge"/>
          <c:yMode val="edge"/>
          <c:x val="0.41160972359139769"/>
          <c:y val="5.87895756930920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'framboð leiguh'!$A$20</c:f>
              <c:strCache>
                <c:ptCount val="1"/>
                <c:pt idx="0">
                  <c:v>apr.11</c:v>
                </c:pt>
              </c:strCache>
            </c:strRef>
          </c:tx>
          <c:dPt>
            <c:idx val="0"/>
            <c:bubble3D val="0"/>
            <c:spPr>
              <a:solidFill>
                <a:srgbClr val="F3E07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82C2D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E4886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'framboð leiguh'!$B$19:$D$19</c:f>
              <c:strCache>
                <c:ptCount val="3"/>
                <c:pt idx="0">
                  <c:v>Hagstætt</c:v>
                </c:pt>
                <c:pt idx="1">
                  <c:v>Óhagstætt</c:v>
                </c:pt>
                <c:pt idx="2">
                  <c:v>Hvorki né</c:v>
                </c:pt>
              </c:strCache>
            </c:strRef>
          </c:cat>
          <c:val>
            <c:numRef>
              <c:f>'framboð leiguh'!$B$20:$D$20</c:f>
              <c:numCache>
                <c:formatCode>0.0%</c:formatCode>
                <c:ptCount val="3"/>
                <c:pt idx="0">
                  <c:v>0.193</c:v>
                </c:pt>
                <c:pt idx="1">
                  <c:v>0.55399999999999994</c:v>
                </c:pt>
                <c:pt idx="2">
                  <c:v>0.253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is-I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2013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>
        <c:manualLayout>
          <c:layoutTarget val="inner"/>
          <c:xMode val="edge"/>
          <c:yMode val="edge"/>
          <c:x val="0.2803678098426704"/>
          <c:y val="0.22253010889968647"/>
          <c:w val="0.48057310323205649"/>
          <c:h val="0.63207944937943861"/>
        </c:manualLayout>
      </c:layout>
      <c:pieChart>
        <c:varyColors val="1"/>
        <c:ser>
          <c:idx val="0"/>
          <c:order val="0"/>
          <c:tx>
            <c:strRef>
              <c:f>'framboð leiguh'!$A$21</c:f>
              <c:strCache>
                <c:ptCount val="1"/>
                <c:pt idx="0">
                  <c:v>okt.13</c:v>
                </c:pt>
              </c:strCache>
            </c:strRef>
          </c:tx>
          <c:dPt>
            <c:idx val="0"/>
            <c:bubble3D val="0"/>
            <c:spPr>
              <a:solidFill>
                <a:srgbClr val="F3E07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82C2D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E4886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22119304823497052"/>
                  <c:y val="3.718392190659621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'framboð leiguh'!$B$19:$D$19</c:f>
              <c:strCache>
                <c:ptCount val="3"/>
                <c:pt idx="0">
                  <c:v>Hagstætt</c:v>
                </c:pt>
                <c:pt idx="1">
                  <c:v>Óhagstætt</c:v>
                </c:pt>
                <c:pt idx="2">
                  <c:v>Hvorki né</c:v>
                </c:pt>
              </c:strCache>
            </c:strRef>
          </c:cat>
          <c:val>
            <c:numRef>
              <c:f>'framboð leiguh'!$B$21:$D$21</c:f>
              <c:numCache>
                <c:formatCode>0.0%</c:formatCode>
                <c:ptCount val="3"/>
                <c:pt idx="0">
                  <c:v>3.4000000000000002E-2</c:v>
                </c:pt>
                <c:pt idx="1">
                  <c:v>0.88300000000000001</c:v>
                </c:pt>
                <c:pt idx="2">
                  <c:v>8.3000000000000004E-2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is-I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0.90333</cdr:y>
    </cdr:from>
    <cdr:to>
      <cdr:x>0.51945</cdr:x>
      <cdr:y>0.98667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2581276"/>
          <a:ext cx="2162175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s-IS" sz="1400" i="1" dirty="0"/>
            <a:t>heimild: Þjóðskrá, Hagstofan</a:t>
          </a:r>
          <a:endParaRPr lang="is-IS" sz="1100" i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6DDF4-E323-4AEA-AD30-92BF81065671}" type="datetimeFigureOut">
              <a:rPr lang="is-IS" smtClean="0"/>
              <a:t>15.5.2017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0648E-EE5B-4D3A-B5F2-17449676EE8D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99093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160A3-00D4-424C-81F7-B57D6318769B}" type="slidenum">
              <a:rPr lang="is-IS" smtClean="0"/>
              <a:t>1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6086284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0648E-EE5B-4D3A-B5F2-17449676EE8D}" type="slidenum">
              <a:rPr lang="is-IS" smtClean="0"/>
              <a:t>10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506999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0648E-EE5B-4D3A-B5F2-17449676EE8D}" type="slidenum">
              <a:rPr lang="is-IS" smtClean="0"/>
              <a:t>11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0099109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5488"/>
            <a:ext cx="5880100" cy="3308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422671"/>
            <a:ext cx="5438140" cy="3908614"/>
          </a:xfrm>
        </p:spPr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0648E-EE5B-4D3A-B5F2-17449676EE8D}" type="slidenum">
              <a:rPr lang="is-IS" smtClean="0"/>
              <a:t>12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0613878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0648E-EE5B-4D3A-B5F2-17449676EE8D}" type="slidenum">
              <a:rPr lang="is-IS" smtClean="0"/>
              <a:t>13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5075206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 i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0648E-EE5B-4D3A-B5F2-17449676EE8D}" type="slidenum">
              <a:rPr lang="is-IS" smtClean="0"/>
              <a:t>14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787670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0648E-EE5B-4D3A-B5F2-17449676EE8D}" type="slidenum">
              <a:rPr lang="is-IS" smtClean="0"/>
              <a:t>15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8482777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0648E-EE5B-4D3A-B5F2-17449676EE8D}" type="slidenum">
              <a:rPr lang="is-IS" smtClean="0"/>
              <a:t>16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781564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0648E-EE5B-4D3A-B5F2-17449676EE8D}" type="slidenum">
              <a:rPr lang="is-IS" smtClean="0"/>
              <a:t>17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465445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0648E-EE5B-4D3A-B5F2-17449676EE8D}" type="slidenum">
              <a:rPr lang="is-IS" smtClean="0"/>
              <a:t>18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9018131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0648E-EE5B-4D3A-B5F2-17449676EE8D}" type="slidenum">
              <a:rPr lang="is-IS" smtClean="0"/>
              <a:t>19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375946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0648E-EE5B-4D3A-B5F2-17449676EE8D}" type="slidenum">
              <a:rPr lang="is-IS" smtClean="0"/>
              <a:t>2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725568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0648E-EE5B-4D3A-B5F2-17449676EE8D}" type="slidenum">
              <a:rPr lang="is-IS" smtClean="0"/>
              <a:t>20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015601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160A3-00D4-424C-81F7-B57D6318769B}" type="slidenum">
              <a:rPr lang="is-IS" smtClean="0"/>
              <a:t>21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89564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0648E-EE5B-4D3A-B5F2-17449676EE8D}" type="slidenum">
              <a:rPr lang="is-IS" smtClean="0"/>
              <a:t>3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642692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684213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302369"/>
            <a:ext cx="5438140" cy="4818185"/>
          </a:xfrm>
        </p:spPr>
        <p:txBody>
          <a:bodyPr/>
          <a:lstStyle/>
          <a:p>
            <a:endParaRPr lang="is-I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0648E-EE5B-4D3A-B5F2-17449676EE8D}" type="slidenum">
              <a:rPr lang="is-IS" smtClean="0"/>
              <a:t>4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585046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0648E-EE5B-4D3A-B5F2-17449676EE8D}" type="slidenum">
              <a:rPr lang="is-IS" smtClean="0"/>
              <a:t>5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04585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0648E-EE5B-4D3A-B5F2-17449676EE8D}" type="slidenum">
              <a:rPr lang="is-IS" smtClean="0"/>
              <a:t>6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0111903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0648E-EE5B-4D3A-B5F2-17449676EE8D}" type="slidenum">
              <a:rPr lang="is-IS" smtClean="0"/>
              <a:t>7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09733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0648E-EE5B-4D3A-B5F2-17449676EE8D}" type="slidenum">
              <a:rPr lang="is-IS" smtClean="0"/>
              <a:t>8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15021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0648E-EE5B-4D3A-B5F2-17449676EE8D}" type="slidenum">
              <a:rPr lang="is-IS" smtClean="0"/>
              <a:t>9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238123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805A-F751-4BAA-A3CC-D33A70ED281A}" type="datetimeFigureOut">
              <a:rPr lang="is-IS" smtClean="0"/>
              <a:t>15.5.2017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CD969-59D3-4B0A-8770-35362A54304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748725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805A-F751-4BAA-A3CC-D33A70ED281A}" type="datetimeFigureOut">
              <a:rPr lang="is-IS" smtClean="0"/>
              <a:t>15.5.2017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CD969-59D3-4B0A-8770-35362A54304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73878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805A-F751-4BAA-A3CC-D33A70ED281A}" type="datetimeFigureOut">
              <a:rPr lang="is-IS" smtClean="0"/>
              <a:t>15.5.2017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CD969-59D3-4B0A-8770-35362A54304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515393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805A-F751-4BAA-A3CC-D33A70ED281A}" type="datetimeFigureOut">
              <a:rPr lang="is-IS" smtClean="0"/>
              <a:t>15.5.2017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CD969-59D3-4B0A-8770-35362A54304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15364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805A-F751-4BAA-A3CC-D33A70ED281A}" type="datetimeFigureOut">
              <a:rPr lang="is-IS" smtClean="0"/>
              <a:t>15.5.2017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CD969-59D3-4B0A-8770-35362A54304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62208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805A-F751-4BAA-A3CC-D33A70ED281A}" type="datetimeFigureOut">
              <a:rPr lang="is-IS" smtClean="0"/>
              <a:t>15.5.2017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CD969-59D3-4B0A-8770-35362A54304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08550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805A-F751-4BAA-A3CC-D33A70ED281A}" type="datetimeFigureOut">
              <a:rPr lang="is-IS" smtClean="0"/>
              <a:t>15.5.2017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CD969-59D3-4B0A-8770-35362A54304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07169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805A-F751-4BAA-A3CC-D33A70ED281A}" type="datetimeFigureOut">
              <a:rPr lang="is-IS" smtClean="0"/>
              <a:t>15.5.2017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CD969-59D3-4B0A-8770-35362A54304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24397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805A-F751-4BAA-A3CC-D33A70ED281A}" type="datetimeFigureOut">
              <a:rPr lang="is-IS" smtClean="0"/>
              <a:t>15.5.2017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CD969-59D3-4B0A-8770-35362A54304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080525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805A-F751-4BAA-A3CC-D33A70ED281A}" type="datetimeFigureOut">
              <a:rPr lang="is-IS" smtClean="0"/>
              <a:t>15.5.2017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CD969-59D3-4B0A-8770-35362A54304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041335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805A-F751-4BAA-A3CC-D33A70ED281A}" type="datetimeFigureOut">
              <a:rPr lang="is-IS" smtClean="0"/>
              <a:t>15.5.2017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CD969-59D3-4B0A-8770-35362A54304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067351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D805A-F751-4BAA-A3CC-D33A70ED281A}" type="datetimeFigureOut">
              <a:rPr lang="is-IS" smtClean="0"/>
              <a:t>15.5.2017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CD969-59D3-4B0A-8770-35362A54304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6085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0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dirty="0" smtClean="0"/>
              <a:t>Forsíðan</a:t>
            </a:r>
            <a:endParaRPr lang="is-I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Rectangle 4"/>
          <p:cNvSpPr/>
          <p:nvPr/>
        </p:nvSpPr>
        <p:spPr>
          <a:xfrm>
            <a:off x="404263" y="189372"/>
            <a:ext cx="6654329" cy="66316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42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1473" y="0"/>
            <a:ext cx="12708243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457559" y="-143219"/>
            <a:ext cx="7882927" cy="70122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s-IS" sz="1742" spc="97">
                <a:latin typeface="Fedra Sans Std Medium" charset="0"/>
                <a:ea typeface="Fedra Sans Std Medium" charset="0"/>
                <a:cs typeface="Fedra Sans Std Medium" charset="0"/>
              </a:rPr>
              <a:t>Kynning fyrir </a:t>
            </a:r>
          </a:p>
          <a:p>
            <a:r>
              <a:rPr lang="is-IS" sz="1742" spc="97">
                <a:latin typeface="Fedra Sans Std Medium" charset="0"/>
                <a:ea typeface="Fedra Sans Std Medium" charset="0"/>
                <a:cs typeface="Fedra Sans Std Medium" charset="0"/>
              </a:rPr>
              <a:t>velferðanefnd</a:t>
            </a:r>
          </a:p>
          <a:p>
            <a:r>
              <a:rPr lang="is-IS" sz="1742" spc="97">
                <a:latin typeface="Fedra Sans Std Medium" charset="0"/>
                <a:ea typeface="Fedra Sans Std Medium" charset="0"/>
                <a:cs typeface="Fedra Sans Std Medium" charset="0"/>
              </a:rPr>
              <a:t>Alþingis</a:t>
            </a:r>
            <a:endParaRPr lang="is-IS" sz="1742" spc="97" dirty="0">
              <a:latin typeface="Fedra Sans Std Medium" charset="0"/>
              <a:ea typeface="Fedra Sans Std Medium" charset="0"/>
              <a:cs typeface="Fedra Sans Std Medium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20" y="800311"/>
            <a:ext cx="2597256" cy="121205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01211" y="2658264"/>
            <a:ext cx="51206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800" b="1" dirty="0" smtClean="0">
                <a:latin typeface="+mj-lt"/>
              </a:rPr>
              <a:t>Niðurstöður viðhorfskönnunar meðal almennings um stöðu húsnæðismála</a:t>
            </a:r>
            <a:endParaRPr lang="is-IS" sz="2800" b="1" dirty="0">
              <a:latin typeface="+mj-lt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379511" y="2631391"/>
            <a:ext cx="5042376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01211" y="4794379"/>
            <a:ext cx="6820359" cy="628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742" b="1" spc="97" dirty="0" smtClean="0">
                <a:latin typeface="+mj-lt"/>
                <a:ea typeface="Fedra Serif B Std Demi" charset="0"/>
                <a:cs typeface="Fedra Serif B Std Demi" charset="0"/>
              </a:rPr>
              <a:t>Una Jónsdóttir</a:t>
            </a:r>
            <a:br>
              <a:rPr lang="is-IS" sz="1742" b="1" spc="97" dirty="0" smtClean="0">
                <a:latin typeface="+mj-lt"/>
                <a:ea typeface="Fedra Serif B Std Demi" charset="0"/>
                <a:cs typeface="Fedra Serif B Std Demi" charset="0"/>
              </a:rPr>
            </a:br>
            <a:r>
              <a:rPr lang="is-IS" sz="1742" b="1" spc="97" dirty="0" smtClean="0">
                <a:latin typeface="+mj-lt"/>
                <a:ea typeface="Fedra Serif B Std Demi" charset="0"/>
                <a:cs typeface="Fedra Serif B Std Demi" charset="0"/>
              </a:rPr>
              <a:t>Hagfræðingur</a:t>
            </a:r>
            <a:endParaRPr lang="is-IS" sz="1742" b="1" spc="97" dirty="0">
              <a:latin typeface="+mj-lt"/>
              <a:ea typeface="Fedra Serif B Std Demi" charset="0"/>
              <a:cs typeface="Fedra Serif B Std Demi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379511" y="4794379"/>
            <a:ext cx="5042376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56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173598" cy="1143635"/>
          </a:xfrm>
        </p:spPr>
        <p:txBody>
          <a:bodyPr>
            <a:normAutofit/>
          </a:bodyPr>
          <a:lstStyle/>
          <a:p>
            <a:r>
              <a:rPr lang="is-IS" sz="3600" dirty="0" smtClean="0">
                <a:latin typeface="+mn-lt"/>
              </a:rPr>
              <a:t>Skuldastaða hefur ekki áhrif á áform um væntanleg </a:t>
            </a:r>
            <a:r>
              <a:rPr lang="is-IS" sz="3600" dirty="0" smtClean="0">
                <a:latin typeface="+mn-lt"/>
              </a:rPr>
              <a:t>kaup.</a:t>
            </a:r>
            <a:endParaRPr lang="is-IS" sz="3600" dirty="0">
              <a:latin typeface="+mn-lt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0429709"/>
              </p:ext>
            </p:extLst>
          </p:nvPr>
        </p:nvGraphicFramePr>
        <p:xfrm>
          <a:off x="1645920" y="2851579"/>
          <a:ext cx="7879080" cy="385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1897472"/>
            <a:ext cx="9860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800" dirty="0" smtClean="0"/>
              <a:t>Hversu líklegt eða ólíklegt er að þú hugir að fasteignakaupum á næstu 12 mánuðum?</a:t>
            </a:r>
            <a:endParaRPr lang="is-I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6400016"/>
            <a:ext cx="3617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i="1" dirty="0" smtClean="0"/>
              <a:t>Heimild: Hagdeild Íbúðalánasjóðs og </a:t>
            </a:r>
            <a:r>
              <a:rPr lang="is-IS" sz="1400" i="1" dirty="0" err="1" smtClean="0"/>
              <a:t>Zenter</a:t>
            </a:r>
            <a:endParaRPr lang="is-IS" sz="1400" i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6467" y="272010"/>
            <a:ext cx="2684169" cy="125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34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560443" cy="13255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s-IS" sz="3600" dirty="0" smtClean="0">
                <a:latin typeface="+mn-lt"/>
              </a:rPr>
              <a:t>Hversu líklegt eða ólíklegt er að þú hugir að fasteignakaupum á næstu 12 mánuðum?</a:t>
            </a:r>
            <a:endParaRPr lang="is-IS" sz="3600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490601"/>
              </p:ext>
            </p:extLst>
          </p:nvPr>
        </p:nvGraphicFramePr>
        <p:xfrm>
          <a:off x="838200" y="1827848"/>
          <a:ext cx="3535680" cy="4222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9080" y="6262856"/>
            <a:ext cx="3617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i="1" dirty="0" smtClean="0"/>
              <a:t>Heimild: Hagdeild Íbúðalánasjóðs og </a:t>
            </a:r>
            <a:r>
              <a:rPr lang="is-IS" sz="1400" i="1" dirty="0" err="1" smtClean="0"/>
              <a:t>Zenter</a:t>
            </a:r>
            <a:endParaRPr lang="is-IS" sz="1400" i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2575927"/>
              </p:ext>
            </p:extLst>
          </p:nvPr>
        </p:nvGraphicFramePr>
        <p:xfrm>
          <a:off x="4892040" y="2316480"/>
          <a:ext cx="614172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6467" y="272010"/>
            <a:ext cx="2684169" cy="125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39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478267" cy="13255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is-IS" sz="3200" dirty="0">
                <a:latin typeface="+mn-lt"/>
              </a:rPr>
              <a:t>Ef þú værir að skipta um húsnæði í dag, hversu líklegt eða ólíklegt er að þú myndir leigja þér húsnæði?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1300" y="2212657"/>
            <a:ext cx="6172200" cy="847725"/>
          </a:xfrm>
          <a:prstGeom prst="rect">
            <a:avLst/>
          </a:prstGeom>
        </p:spPr>
      </p:pic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9943210"/>
              </p:ext>
            </p:extLst>
          </p:nvPr>
        </p:nvGraphicFramePr>
        <p:xfrm>
          <a:off x="-1264920" y="2862262"/>
          <a:ext cx="7239000" cy="3828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3866397"/>
              </p:ext>
            </p:extLst>
          </p:nvPr>
        </p:nvGraphicFramePr>
        <p:xfrm>
          <a:off x="3154680" y="3169920"/>
          <a:ext cx="4861560" cy="2956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9713078"/>
              </p:ext>
            </p:extLst>
          </p:nvPr>
        </p:nvGraphicFramePr>
        <p:xfrm>
          <a:off x="7516177" y="3212783"/>
          <a:ext cx="3136583" cy="2914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75408" y="6377156"/>
            <a:ext cx="3617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i="1" dirty="0" smtClean="0"/>
              <a:t>Heimild: Hagdeild Íbúðalánasjóðs og </a:t>
            </a:r>
            <a:r>
              <a:rPr lang="is-IS" sz="1400" i="1" dirty="0" err="1" smtClean="0"/>
              <a:t>Zenter</a:t>
            </a:r>
            <a:endParaRPr lang="is-IS" sz="1400" i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6467" y="272010"/>
            <a:ext cx="2684169" cy="125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94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521" y="159579"/>
            <a:ext cx="8120606" cy="13255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s-IS" sz="3600" dirty="0" smtClean="0">
                <a:latin typeface="+mn-lt"/>
              </a:rPr>
              <a:t>Af hverju </a:t>
            </a:r>
            <a:r>
              <a:rPr lang="is-IS" sz="3600" dirty="0" smtClean="0">
                <a:latin typeface="+mn-lt"/>
              </a:rPr>
              <a:t>hyggst fólk vera á leigumarkaði?</a:t>
            </a:r>
            <a:endParaRPr lang="is-IS" sz="360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1607" y="4537955"/>
            <a:ext cx="425982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solidFill>
                  <a:srgbClr val="E4886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Óhagkvæmt að kaupa</a:t>
            </a:r>
            <a:endParaRPr lang="en-US" sz="3600" b="0" cap="none" spc="0" dirty="0">
              <a:ln w="0"/>
              <a:solidFill>
                <a:srgbClr val="E48865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118" y="5267521"/>
            <a:ext cx="494898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0"/>
                <a:solidFill>
                  <a:srgbClr val="82C2D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Minni skuldbinding</a:t>
            </a:r>
            <a:endParaRPr lang="en-US" sz="4800" b="0" cap="none" spc="0" dirty="0">
              <a:ln w="0"/>
              <a:solidFill>
                <a:srgbClr val="82C2D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3391" y="5920143"/>
            <a:ext cx="8155477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err="1" smtClean="0">
                <a:ln w="0"/>
                <a:solidFill>
                  <a:srgbClr val="E4886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Búin</a:t>
            </a:r>
            <a:r>
              <a:rPr lang="en-US" sz="2800" dirty="0" smtClean="0">
                <a:ln w="0"/>
                <a:solidFill>
                  <a:srgbClr val="E4886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(n) að tapa fé í núverandi / fyrra húsnæði  </a:t>
            </a:r>
            <a:endParaRPr lang="en-US" sz="2800" dirty="0">
              <a:ln w="0"/>
              <a:solidFill>
                <a:srgbClr val="E48865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98354" y="4834994"/>
            <a:ext cx="440736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0"/>
                <a:solidFill>
                  <a:srgbClr val="F3E07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Ódýrara að leigja</a:t>
            </a:r>
            <a:endParaRPr lang="en-US" sz="4800" b="0" cap="none" spc="0" dirty="0">
              <a:ln w="0"/>
              <a:solidFill>
                <a:srgbClr val="F3E07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43991" y="4170111"/>
            <a:ext cx="7743095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82C2D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Óvissa á húsnæðismarkaði / í þjóðfélaginu</a:t>
            </a:r>
            <a:endParaRPr lang="en-US" sz="3200" b="0" cap="none" spc="0" dirty="0">
              <a:ln w="0"/>
              <a:solidFill>
                <a:srgbClr val="82C2D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492086" y="4633432"/>
            <a:ext cx="2218492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dirty="0" smtClean="0">
                <a:ln w="0"/>
              </a:rPr>
              <a:t>Ástæður sem voru nefndar 2011 og 2013</a:t>
            </a:r>
            <a:endParaRPr lang="en-US" sz="2800" dirty="0">
              <a:ln w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6578972"/>
            <a:ext cx="3617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i="1" dirty="0" smtClean="0"/>
              <a:t>Heimild: Hagdeild Íbúðalánasjóðs og </a:t>
            </a:r>
            <a:r>
              <a:rPr lang="is-IS" sz="1400" i="1" dirty="0" err="1" smtClean="0"/>
              <a:t>Zenter</a:t>
            </a:r>
            <a:endParaRPr lang="is-IS" sz="14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766041" y="1637311"/>
            <a:ext cx="614404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800" b="1" dirty="0" smtClean="0"/>
              <a:t>1. Hef ekki efni á því að kaupa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sz="2800" dirty="0" smtClean="0"/>
              <a:t>85,7% svarenda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s-IS" sz="2800" dirty="0" smtClean="0"/>
          </a:p>
          <a:p>
            <a:r>
              <a:rPr lang="is-IS" sz="2800" b="1" dirty="0" smtClean="0"/>
              <a:t>2. Kemst ekki í gegnum greiðslumat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sz="2800" dirty="0" smtClean="0"/>
              <a:t>19% svarenda  </a:t>
            </a:r>
            <a:endParaRPr lang="is-IS" sz="2800" dirty="0"/>
          </a:p>
        </p:txBody>
      </p:sp>
      <p:sp>
        <p:nvSpPr>
          <p:cNvPr id="12" name="Rectangle 11"/>
          <p:cNvSpPr/>
          <p:nvPr/>
        </p:nvSpPr>
        <p:spPr>
          <a:xfrm>
            <a:off x="7756185" y="2147875"/>
            <a:ext cx="3424960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dirty="0" smtClean="0">
                <a:ln w="0"/>
              </a:rPr>
              <a:t>Ástæður sem voru nefndar 2017 voru </a:t>
            </a:r>
            <a:r>
              <a:rPr lang="en-US" sz="2800" dirty="0" err="1" smtClean="0">
                <a:ln w="0"/>
              </a:rPr>
              <a:t>nánast</a:t>
            </a:r>
            <a:r>
              <a:rPr lang="en-US" sz="2800" dirty="0" smtClean="0">
                <a:ln w="0"/>
              </a:rPr>
              <a:t> </a:t>
            </a:r>
            <a:r>
              <a:rPr lang="en-US" sz="2800" dirty="0" err="1" smtClean="0">
                <a:ln w="0"/>
              </a:rPr>
              <a:t>einungis</a:t>
            </a:r>
            <a:r>
              <a:rPr lang="en-US" sz="2800" dirty="0" smtClean="0">
                <a:ln w="0"/>
              </a:rPr>
              <a:t> </a:t>
            </a:r>
            <a:r>
              <a:rPr lang="en-US" sz="2800" dirty="0" err="1" smtClean="0">
                <a:ln w="0"/>
              </a:rPr>
              <a:t>tvær</a:t>
            </a:r>
            <a:endParaRPr lang="en-US" sz="2800" dirty="0">
              <a:ln w="0"/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6910086" y="1650103"/>
            <a:ext cx="637754" cy="2339613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4" name="Right Brace 13"/>
          <p:cNvSpPr/>
          <p:nvPr/>
        </p:nvSpPr>
        <p:spPr>
          <a:xfrm>
            <a:off x="8682828" y="4156124"/>
            <a:ext cx="637754" cy="2339613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6467" y="272010"/>
            <a:ext cx="2684169" cy="125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02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352099" cy="13255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s-IS" sz="3600" dirty="0" smtClean="0">
                <a:ln w="0"/>
                <a:latin typeface="+mn-lt"/>
              </a:rPr>
              <a:t>Húsnæðisöryggi misjafnt eftir </a:t>
            </a:r>
            <a:r>
              <a:rPr lang="is-IS" sz="3600" dirty="0" smtClean="0">
                <a:ln w="0"/>
                <a:latin typeface="+mn-lt"/>
              </a:rPr>
              <a:t>búsetuformi.</a:t>
            </a:r>
            <a:endParaRPr lang="is-IS" sz="3600" dirty="0">
              <a:ln w="0"/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Einungis </a:t>
            </a:r>
            <a:r>
              <a:rPr lang="is-IS" sz="4800" dirty="0" smtClean="0">
                <a:solidFill>
                  <a:srgbClr val="E48865"/>
                </a:solidFill>
              </a:rPr>
              <a:t>45% </a:t>
            </a:r>
            <a:r>
              <a:rPr lang="is-IS" dirty="0" smtClean="0"/>
              <a:t>leigjenda telja sig búa við húsnæðisöryggi.</a:t>
            </a:r>
          </a:p>
          <a:p>
            <a:r>
              <a:rPr lang="is-IS" dirty="0" smtClean="0"/>
              <a:t>Samanborið við 69% þeirra sem búa í foreldrahúsum og </a:t>
            </a:r>
            <a:r>
              <a:rPr lang="is-IS" sz="4800" dirty="0" smtClean="0">
                <a:solidFill>
                  <a:srgbClr val="E48865"/>
                </a:solidFill>
              </a:rPr>
              <a:t>91%</a:t>
            </a:r>
            <a:r>
              <a:rPr lang="is-IS" sz="4800" dirty="0" smtClean="0"/>
              <a:t> </a:t>
            </a:r>
            <a:r>
              <a:rPr lang="is-IS" dirty="0" smtClean="0"/>
              <a:t>þeirra sem búa í eigin </a:t>
            </a:r>
            <a:r>
              <a:rPr lang="is-IS" dirty="0" smtClean="0"/>
              <a:t>húsnæði.</a:t>
            </a:r>
            <a:endParaRPr lang="is-IS" dirty="0" smtClean="0"/>
          </a:p>
          <a:p>
            <a:endParaRPr lang="is-IS" dirty="0"/>
          </a:p>
          <a:p>
            <a:r>
              <a:rPr lang="is-IS" dirty="0" smtClean="0"/>
              <a:t>Húsnæðisöryggi kemur ekki fyrr en fólk hefur tök á því að eignast.</a:t>
            </a:r>
          </a:p>
          <a:p>
            <a:pPr lvl="1"/>
            <a:r>
              <a:rPr lang="is-IS" dirty="0" smtClean="0"/>
              <a:t>Getur leitt til þess að fólk fari í óhóflega skuldsetningu þar sem eftirspurnin er mun meiri en framboðið af fasteignum eins og staðan er í dag. </a:t>
            </a:r>
          </a:p>
          <a:p>
            <a:pPr lvl="1"/>
            <a:endParaRPr lang="is-IS" dirty="0" smtClean="0"/>
          </a:p>
          <a:p>
            <a:endParaRPr lang="is-I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6467" y="272010"/>
            <a:ext cx="2684169" cy="12526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6578972"/>
            <a:ext cx="3617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i="1" dirty="0" smtClean="0"/>
              <a:t>Heimild: Hagdeild Íbúðalánasjóðs og </a:t>
            </a:r>
            <a:r>
              <a:rPr lang="is-IS" sz="1400" i="1" dirty="0" err="1" smtClean="0"/>
              <a:t>Zenter</a:t>
            </a:r>
            <a:endParaRPr lang="is-IS" sz="1400" i="1" dirty="0"/>
          </a:p>
        </p:txBody>
      </p:sp>
    </p:spTree>
    <p:extLst>
      <p:ext uri="{BB962C8B-B14F-4D97-AF65-F5344CB8AC3E}">
        <p14:creationId xmlns:p14="http://schemas.microsoft.com/office/powerpoint/2010/main" val="402783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s-IS" dirty="0" smtClean="0">
                <a:latin typeface="+mn-lt"/>
              </a:rPr>
              <a:t>Þinglýsingar og húsnæðisbætur</a:t>
            </a:r>
            <a:endParaRPr lang="is-I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is-IS" sz="3600" dirty="0" smtClean="0"/>
              <a:t> </a:t>
            </a:r>
            <a:r>
              <a:rPr lang="is-IS" sz="4000" dirty="0" smtClean="0">
                <a:solidFill>
                  <a:srgbClr val="E48865"/>
                </a:solidFill>
              </a:rPr>
              <a:t>29,5</a:t>
            </a:r>
            <a:r>
              <a:rPr lang="is-IS" sz="3600" dirty="0" smtClean="0">
                <a:solidFill>
                  <a:srgbClr val="E48865"/>
                </a:solidFill>
              </a:rPr>
              <a:t>% </a:t>
            </a:r>
            <a:r>
              <a:rPr lang="is-IS" dirty="0" smtClean="0"/>
              <a:t>leigjenda er ekki með þinglýstan leigusamning.</a:t>
            </a:r>
          </a:p>
          <a:p>
            <a:pPr>
              <a:lnSpc>
                <a:spcPct val="100000"/>
              </a:lnSpc>
            </a:pPr>
            <a:endParaRPr lang="is-IS" sz="1000" dirty="0"/>
          </a:p>
          <a:p>
            <a:pPr>
              <a:lnSpc>
                <a:spcPct val="100000"/>
              </a:lnSpc>
            </a:pPr>
            <a:r>
              <a:rPr lang="is-IS" dirty="0" smtClean="0"/>
              <a:t>Einungis </a:t>
            </a:r>
            <a:r>
              <a:rPr lang="is-IS" sz="4000" dirty="0" smtClean="0">
                <a:solidFill>
                  <a:srgbClr val="E48865"/>
                </a:solidFill>
              </a:rPr>
              <a:t>43,3%</a:t>
            </a:r>
            <a:r>
              <a:rPr lang="is-IS" dirty="0" smtClean="0">
                <a:solidFill>
                  <a:srgbClr val="E48865"/>
                </a:solidFill>
              </a:rPr>
              <a:t> </a:t>
            </a:r>
            <a:r>
              <a:rPr lang="is-IS" dirty="0" smtClean="0"/>
              <a:t>leigjenda þiggja húsnæðisbætur.</a:t>
            </a:r>
          </a:p>
          <a:p>
            <a:pPr>
              <a:lnSpc>
                <a:spcPct val="100000"/>
              </a:lnSpc>
            </a:pPr>
            <a:endParaRPr lang="is-IS" sz="1050" dirty="0"/>
          </a:p>
          <a:p>
            <a:pPr>
              <a:lnSpc>
                <a:spcPct val="100000"/>
              </a:lnSpc>
            </a:pPr>
            <a:r>
              <a:rPr lang="is-IS" dirty="0" smtClean="0"/>
              <a:t>Eftirfarandi aðilar þurfa ekki að þinglýsa leigusamningi til þess að fá húsnæðisbætur </a:t>
            </a:r>
            <a:r>
              <a:rPr lang="is-IS" i="1" dirty="0" smtClean="0"/>
              <a:t>samkv. 12. gr. laga um húsnæðisbætur (nr. 75/2016):</a:t>
            </a:r>
          </a:p>
          <a:p>
            <a:pPr>
              <a:lnSpc>
                <a:spcPct val="100000"/>
              </a:lnSpc>
            </a:pPr>
            <a:endParaRPr lang="is-IS" sz="1050" i="1" dirty="0" smtClean="0"/>
          </a:p>
          <a:p>
            <a:pPr lvl="1">
              <a:lnSpc>
                <a:spcPct val="100000"/>
              </a:lnSpc>
            </a:pPr>
            <a:r>
              <a:rPr lang="is-IS" dirty="0" smtClean="0"/>
              <a:t>Námsmenn sem leigja á </a:t>
            </a:r>
            <a:r>
              <a:rPr lang="is-IS" dirty="0" smtClean="0"/>
              <a:t>námsgörðum.</a:t>
            </a:r>
            <a:endParaRPr lang="is-IS" dirty="0" smtClean="0"/>
          </a:p>
          <a:p>
            <a:pPr lvl="1">
              <a:lnSpc>
                <a:spcPct val="100000"/>
              </a:lnSpc>
            </a:pPr>
            <a:r>
              <a:rPr lang="is-IS" dirty="0" smtClean="0"/>
              <a:t>Leigjendur í íbúð á vegum </a:t>
            </a:r>
            <a:r>
              <a:rPr lang="is-IS" dirty="0" smtClean="0"/>
              <a:t>sveitarfélaganna. </a:t>
            </a:r>
            <a:endParaRPr lang="is-IS" dirty="0" smtClean="0"/>
          </a:p>
          <a:p>
            <a:pPr lvl="1">
              <a:lnSpc>
                <a:spcPct val="100000"/>
              </a:lnSpc>
            </a:pPr>
            <a:r>
              <a:rPr lang="is-IS" dirty="0" smtClean="0"/>
              <a:t>O.fl. </a:t>
            </a:r>
          </a:p>
          <a:p>
            <a:pPr lvl="1"/>
            <a:endParaRPr lang="is-IS" dirty="0" smtClean="0"/>
          </a:p>
          <a:p>
            <a:pPr lvl="1"/>
            <a:endParaRPr lang="is-I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6467" y="272010"/>
            <a:ext cx="2684169" cy="12526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578972"/>
            <a:ext cx="3617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i="1" dirty="0" smtClean="0"/>
              <a:t>Heimild: Hagdeild Íbúðalánasjóðs og </a:t>
            </a:r>
            <a:r>
              <a:rPr lang="is-IS" sz="1400" i="1" dirty="0" err="1" smtClean="0"/>
              <a:t>Zenter</a:t>
            </a:r>
            <a:endParaRPr lang="is-IS" sz="1400" i="1" dirty="0"/>
          </a:p>
        </p:txBody>
      </p:sp>
    </p:spTree>
    <p:extLst>
      <p:ext uri="{BB962C8B-B14F-4D97-AF65-F5344CB8AC3E}">
        <p14:creationId xmlns:p14="http://schemas.microsoft.com/office/powerpoint/2010/main" val="5626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s-IS" dirty="0" smtClean="0">
                <a:latin typeface="+mn-lt"/>
              </a:rPr>
              <a:t>Skilyrði til </a:t>
            </a:r>
            <a:r>
              <a:rPr lang="is-IS" dirty="0" smtClean="0">
                <a:latin typeface="+mn-lt"/>
              </a:rPr>
              <a:t>húsnæðisbóta</a:t>
            </a:r>
            <a:endParaRPr lang="is-I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s-IS" sz="2400" dirty="0" smtClean="0"/>
              <a:t>Hámarksfjárhæð reiknast samkvæmt eftirfarandi formúlu:</a:t>
            </a:r>
          </a:p>
          <a:p>
            <a:pPr lvl="1">
              <a:lnSpc>
                <a:spcPct val="100000"/>
              </a:lnSpc>
            </a:pPr>
            <a:r>
              <a:rPr lang="is-IS" sz="2000" dirty="0" smtClean="0"/>
              <a:t>Húsnæðisbætur </a:t>
            </a:r>
            <a:r>
              <a:rPr lang="is-IS" sz="2000" dirty="0"/>
              <a:t>= </a:t>
            </a:r>
            <a:r>
              <a:rPr lang="is-IS" sz="2000" dirty="0">
                <a:solidFill>
                  <a:srgbClr val="E48865"/>
                </a:solidFill>
              </a:rPr>
              <a:t>Grunnfjárhæð</a:t>
            </a:r>
            <a:r>
              <a:rPr lang="is-IS" sz="2000" dirty="0"/>
              <a:t> – 9% af samanlögðum </a:t>
            </a:r>
            <a:r>
              <a:rPr lang="is-IS" sz="2000" dirty="0">
                <a:solidFill>
                  <a:srgbClr val="E48865"/>
                </a:solidFill>
              </a:rPr>
              <a:t>tekjum heimilismanna </a:t>
            </a:r>
            <a:r>
              <a:rPr lang="is-IS" sz="2000" dirty="0"/>
              <a:t>umfram </a:t>
            </a:r>
            <a:r>
              <a:rPr lang="is-IS" sz="2000" dirty="0" smtClean="0">
                <a:solidFill>
                  <a:srgbClr val="E48865"/>
                </a:solidFill>
              </a:rPr>
              <a:t>frítekjumark</a:t>
            </a:r>
          </a:p>
          <a:p>
            <a:pPr lvl="1">
              <a:lnSpc>
                <a:spcPct val="100000"/>
              </a:lnSpc>
            </a:pPr>
            <a:endParaRPr lang="is-IS" sz="1800" dirty="0"/>
          </a:p>
          <a:p>
            <a:pPr lvl="1">
              <a:lnSpc>
                <a:spcPct val="100000"/>
              </a:lnSpc>
            </a:pPr>
            <a:endParaRPr lang="is-IS" sz="2000" dirty="0" smtClean="0"/>
          </a:p>
          <a:p>
            <a:pPr lvl="1">
              <a:lnSpc>
                <a:spcPct val="100000"/>
              </a:lnSpc>
            </a:pPr>
            <a:endParaRPr lang="is-IS" sz="2000" dirty="0"/>
          </a:p>
          <a:p>
            <a:pPr lvl="1">
              <a:lnSpc>
                <a:spcPct val="100000"/>
              </a:lnSpc>
            </a:pPr>
            <a:endParaRPr lang="is-IS" sz="2000" dirty="0" smtClean="0"/>
          </a:p>
          <a:p>
            <a:pPr lvl="1">
              <a:lnSpc>
                <a:spcPct val="100000"/>
              </a:lnSpc>
            </a:pPr>
            <a:endParaRPr lang="is-IS" sz="2000" dirty="0"/>
          </a:p>
          <a:p>
            <a:pPr lvl="1">
              <a:lnSpc>
                <a:spcPct val="100000"/>
              </a:lnSpc>
            </a:pPr>
            <a:r>
              <a:rPr lang="is-IS" sz="2000" dirty="0" smtClean="0"/>
              <a:t>Hámarksfjárhæð skerðist þegar samanlagðar </a:t>
            </a:r>
            <a:r>
              <a:rPr lang="is-IS" sz="2000" dirty="0" smtClean="0">
                <a:solidFill>
                  <a:srgbClr val="E48865"/>
                </a:solidFill>
              </a:rPr>
              <a:t>eignir</a:t>
            </a:r>
            <a:r>
              <a:rPr lang="is-IS" sz="2000" dirty="0" smtClean="0"/>
              <a:t> allra heimilismanna 18 ára og eldri fara yfir 6,5 milljónir uns þær falla alveg niður þegar samanlagðar eignir nema 10,4 milljónum.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6467" y="272010"/>
            <a:ext cx="2684169" cy="1252612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105167"/>
              </p:ext>
            </p:extLst>
          </p:nvPr>
        </p:nvGraphicFramePr>
        <p:xfrm>
          <a:off x="3556000" y="2918458"/>
          <a:ext cx="4546600" cy="1556705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890809"/>
                <a:gridCol w="1385630"/>
                <a:gridCol w="1270161"/>
              </a:tblGrid>
              <a:tr h="311341">
                <a:tc>
                  <a:txBody>
                    <a:bodyPr/>
                    <a:lstStyle/>
                    <a:p>
                      <a:pPr algn="l" fontAlgn="b"/>
                      <a:endParaRPr lang="is-I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800" b="1" u="none" strike="noStrike" dirty="0">
                          <a:effectLst/>
                          <a:latin typeface="+mj-lt"/>
                        </a:rPr>
                        <a:t>Grunnfjárhæð</a:t>
                      </a:r>
                      <a:endParaRPr lang="is-IS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800" b="1" u="none" strike="noStrike" dirty="0">
                          <a:effectLst/>
                          <a:latin typeface="+mj-lt"/>
                        </a:rPr>
                        <a:t>Frítekjumark</a:t>
                      </a:r>
                      <a:endParaRPr lang="is-IS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11341">
                <a:tc>
                  <a:txBody>
                    <a:bodyPr/>
                    <a:lstStyle/>
                    <a:p>
                      <a:pPr algn="l" fontAlgn="b"/>
                      <a:r>
                        <a:rPr lang="is-IS" sz="1800" b="0" u="none" strike="noStrike">
                          <a:effectLst/>
                          <a:latin typeface="+mj-lt"/>
                        </a:rPr>
                        <a:t>Einstaklingur</a:t>
                      </a:r>
                      <a:endParaRPr lang="is-I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800" b="0" u="none" strike="noStrike">
                          <a:effectLst/>
                          <a:latin typeface="+mj-lt"/>
                        </a:rPr>
                        <a:t>            31.000     </a:t>
                      </a:r>
                      <a:endParaRPr lang="is-I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800" b="0" u="none" strike="noStrike">
                          <a:effectLst/>
                          <a:latin typeface="+mj-lt"/>
                        </a:rPr>
                        <a:t>       281.033     </a:t>
                      </a:r>
                      <a:endParaRPr lang="is-I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11341">
                <a:tc>
                  <a:txBody>
                    <a:bodyPr/>
                    <a:lstStyle/>
                    <a:p>
                      <a:pPr algn="l" fontAlgn="b"/>
                      <a:r>
                        <a:rPr lang="is-IS" sz="1800" b="0" u="none" strike="noStrike">
                          <a:effectLst/>
                          <a:latin typeface="+mj-lt"/>
                        </a:rPr>
                        <a:t>Tveir heimilismenn</a:t>
                      </a:r>
                      <a:endParaRPr lang="is-I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800" b="0" u="none" strike="noStrike">
                          <a:effectLst/>
                          <a:latin typeface="+mj-lt"/>
                        </a:rPr>
                        <a:t>            41.000     </a:t>
                      </a:r>
                      <a:endParaRPr lang="is-I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800" b="0" u="none" strike="noStrike">
                          <a:effectLst/>
                          <a:latin typeface="+mj-lt"/>
                        </a:rPr>
                        <a:t>       371.755     </a:t>
                      </a:r>
                      <a:endParaRPr lang="is-I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11341">
                <a:tc>
                  <a:txBody>
                    <a:bodyPr/>
                    <a:lstStyle/>
                    <a:p>
                      <a:pPr algn="l" fontAlgn="b"/>
                      <a:r>
                        <a:rPr lang="is-IS" sz="1800" b="0" u="none" strike="noStrike">
                          <a:effectLst/>
                          <a:latin typeface="+mj-lt"/>
                        </a:rPr>
                        <a:t>Þrír heimilismenn</a:t>
                      </a:r>
                      <a:endParaRPr lang="is-I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800" b="0" u="none" strike="noStrike">
                          <a:effectLst/>
                          <a:latin typeface="+mj-lt"/>
                        </a:rPr>
                        <a:t>            48.000     </a:t>
                      </a:r>
                      <a:endParaRPr lang="is-I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800" b="0" u="none" strike="noStrike" dirty="0">
                          <a:effectLst/>
                          <a:latin typeface="+mj-lt"/>
                        </a:rPr>
                        <a:t>       435.226     </a:t>
                      </a:r>
                      <a:endParaRPr lang="is-I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11341">
                <a:tc>
                  <a:txBody>
                    <a:bodyPr/>
                    <a:lstStyle/>
                    <a:p>
                      <a:pPr algn="l" fontAlgn="b"/>
                      <a:r>
                        <a:rPr lang="is-IS" sz="1800" b="0" u="none" strike="noStrike">
                          <a:effectLst/>
                          <a:latin typeface="+mj-lt"/>
                        </a:rPr>
                        <a:t>4+ heimilismenn</a:t>
                      </a:r>
                      <a:endParaRPr lang="is-I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800" b="0" u="none" strike="noStrike" dirty="0">
                          <a:effectLst/>
                          <a:latin typeface="+mj-lt"/>
                        </a:rPr>
                        <a:t>            52.000     </a:t>
                      </a:r>
                      <a:endParaRPr lang="is-I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800" b="0" u="none" strike="noStrike" dirty="0">
                          <a:effectLst/>
                          <a:latin typeface="+mj-lt"/>
                        </a:rPr>
                        <a:t>       471.495     </a:t>
                      </a:r>
                      <a:endParaRPr lang="is-I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6578972"/>
            <a:ext cx="3617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i="1" dirty="0" smtClean="0"/>
              <a:t>Heimild: Hagdeild </a:t>
            </a:r>
            <a:r>
              <a:rPr lang="is-IS" sz="1400" i="1" dirty="0" smtClean="0"/>
              <a:t>Íbúðalánasjóðs</a:t>
            </a:r>
            <a:endParaRPr lang="is-IS" sz="1400" i="1" dirty="0"/>
          </a:p>
        </p:txBody>
      </p:sp>
    </p:spTree>
    <p:extLst>
      <p:ext uri="{BB962C8B-B14F-4D97-AF65-F5344CB8AC3E}">
        <p14:creationId xmlns:p14="http://schemas.microsoft.com/office/powerpoint/2010/main" val="88792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28" y="205390"/>
            <a:ext cx="10448925" cy="62388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8855" y="95740"/>
            <a:ext cx="1116866" cy="5212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550223"/>
            <a:ext cx="3617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i="1" dirty="0" smtClean="0"/>
              <a:t>Heimild: Hagdeild </a:t>
            </a:r>
            <a:r>
              <a:rPr lang="is-IS" sz="1400" i="1" dirty="0" smtClean="0"/>
              <a:t>Íbúðalánasjóðs</a:t>
            </a:r>
            <a:endParaRPr lang="is-IS" sz="1400" i="1" dirty="0"/>
          </a:p>
        </p:txBody>
      </p:sp>
    </p:spTree>
    <p:extLst>
      <p:ext uri="{BB962C8B-B14F-4D97-AF65-F5344CB8AC3E}">
        <p14:creationId xmlns:p14="http://schemas.microsoft.com/office/powerpoint/2010/main" val="46586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-947" r="-178" b="-117"/>
          <a:stretch/>
        </p:blipFill>
        <p:spPr>
          <a:xfrm>
            <a:off x="228600" y="205390"/>
            <a:ext cx="10566400" cy="6246209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228600" y="205390"/>
            <a:ext cx="10710254" cy="282991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7" name="TextBox 6"/>
          <p:cNvSpPr txBox="1"/>
          <p:nvPr/>
        </p:nvSpPr>
        <p:spPr>
          <a:xfrm rot="20935833">
            <a:off x="1647461" y="4061925"/>
            <a:ext cx="8566879" cy="136304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just"/>
            <a:r>
              <a:rPr lang="is-IS" sz="2000" b="1" dirty="0" smtClean="0"/>
              <a:t>Bætur reiknast í öllum tilfellum einstaklingi eða fjölskyldu sem er með heimilistekjur innan við 600.000 kr. á mánuði, sama hversu margir heimilismennirnir eru, að því gefnu að samanlagðar eignir séu innan við 10,4 milljónir.</a:t>
            </a:r>
            <a:endParaRPr lang="is-IS" sz="20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8854" y="95740"/>
            <a:ext cx="1258513" cy="58730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6578972"/>
            <a:ext cx="3617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i="1" dirty="0" smtClean="0"/>
              <a:t>Heimild: Hagdeild </a:t>
            </a:r>
            <a:r>
              <a:rPr lang="is-IS" sz="1400" i="1" dirty="0" smtClean="0"/>
              <a:t>Íbúðalánasjóðs</a:t>
            </a:r>
            <a:endParaRPr lang="is-IS" sz="1400" i="1" dirty="0"/>
          </a:p>
        </p:txBody>
      </p:sp>
    </p:spTree>
    <p:extLst>
      <p:ext uri="{BB962C8B-B14F-4D97-AF65-F5344CB8AC3E}">
        <p14:creationId xmlns:p14="http://schemas.microsoft.com/office/powerpoint/2010/main" val="363466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075644" cy="132556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is-IS" dirty="0" smtClean="0">
                <a:latin typeface="+mn-lt"/>
              </a:rPr>
              <a:t>Réttur til húsnæðisbóta ekki </a:t>
            </a:r>
            <a:r>
              <a:rPr lang="is-IS" dirty="0" smtClean="0">
                <a:latin typeface="+mn-lt"/>
              </a:rPr>
              <a:t>fullnýttur.</a:t>
            </a:r>
            <a:endParaRPr lang="is-I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704602"/>
            <a:ext cx="4863353" cy="219504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s-IS" sz="3200" dirty="0" smtClean="0"/>
              <a:t> </a:t>
            </a:r>
            <a:r>
              <a:rPr lang="is-IS" dirty="0" smtClean="0">
                <a:solidFill>
                  <a:srgbClr val="E48865"/>
                </a:solidFill>
              </a:rPr>
              <a:t>73</a:t>
            </a:r>
            <a:r>
              <a:rPr lang="is-IS" sz="3200" dirty="0" smtClean="0">
                <a:solidFill>
                  <a:srgbClr val="E48865"/>
                </a:solidFill>
              </a:rPr>
              <a:t>% </a:t>
            </a:r>
            <a:r>
              <a:rPr lang="is-IS" sz="2000" dirty="0" smtClean="0"/>
              <a:t>leigjenda sem eru með heimilistekjur undir 400.000 á mánuði þiggja húsnæðisbætur. </a:t>
            </a:r>
          </a:p>
          <a:p>
            <a:pPr>
              <a:lnSpc>
                <a:spcPct val="100000"/>
              </a:lnSpc>
            </a:pPr>
            <a:r>
              <a:rPr lang="is-IS" sz="2000" dirty="0" smtClean="0"/>
              <a:t>Einungis </a:t>
            </a:r>
            <a:r>
              <a:rPr lang="is-IS" sz="3600" dirty="0" smtClean="0">
                <a:solidFill>
                  <a:srgbClr val="E48865"/>
                </a:solidFill>
              </a:rPr>
              <a:t>44</a:t>
            </a:r>
            <a:r>
              <a:rPr lang="is-IS" sz="3200" dirty="0" smtClean="0">
                <a:solidFill>
                  <a:srgbClr val="E48865"/>
                </a:solidFill>
              </a:rPr>
              <a:t>% </a:t>
            </a:r>
            <a:r>
              <a:rPr lang="is-IS" sz="2000" dirty="0" smtClean="0"/>
              <a:t>leigjenda með tekjur á bilinu 400-549.000 á mánuði þiggja bætur.</a:t>
            </a:r>
          </a:p>
        </p:txBody>
      </p:sp>
      <p:sp>
        <p:nvSpPr>
          <p:cNvPr id="4" name="Right Brace 3"/>
          <p:cNvSpPr/>
          <p:nvPr/>
        </p:nvSpPr>
        <p:spPr>
          <a:xfrm>
            <a:off x="5463988" y="1825626"/>
            <a:ext cx="632012" cy="2074022"/>
          </a:xfrm>
          <a:prstGeom prst="rightBrace">
            <a:avLst>
              <a:gd name="adj1" fmla="val 8333"/>
              <a:gd name="adj2" fmla="val 37077"/>
            </a:avLst>
          </a:prstGeom>
          <a:ln w="12700">
            <a:solidFill>
              <a:srgbClr val="82C2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s-IS">
              <a:solidFill>
                <a:srgbClr val="82C2D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33564" y="1919753"/>
            <a:ext cx="30524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400" dirty="0" smtClean="0"/>
              <a:t>Þegar heimilistekjur eru á þessu bili ættu nánast allir að eiga rétt á bótum.</a:t>
            </a:r>
            <a:endParaRPr lang="is-IS" sz="2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199" y="4249736"/>
            <a:ext cx="9516036" cy="2060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lang="is-IS" sz="20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4249736"/>
            <a:ext cx="9516035" cy="2195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lang="is-IS" sz="2000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198" y="4168775"/>
            <a:ext cx="8899712" cy="198638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is-IS" sz="2400" dirty="0" smtClean="0"/>
              <a:t>Gæti verið vísbending um óskráða </a:t>
            </a:r>
            <a:r>
              <a:rPr lang="is-IS" sz="2400" dirty="0" smtClean="0"/>
              <a:t>leigu.</a:t>
            </a:r>
            <a:endParaRPr lang="is-IS" sz="2400" dirty="0" smtClean="0"/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is-IS" sz="2400" dirty="0" smtClean="0"/>
              <a:t>Hafa ber þó í huga að þegar könnunin er gerð er einungis nokkrir mánuðir síðan frítekjumörk voru hækkuð og ef til vill fólk ekki búið að átta sig á réttindum sínum.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is-IS" sz="2000" dirty="0" smtClean="0"/>
              <a:t>Kallar á áframhaldandi rannsóknir og vöktun markaðarins.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is-IS" sz="1800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3844" y="251682"/>
            <a:ext cx="2108386" cy="98391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0" y="6578972"/>
            <a:ext cx="3617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i="1" dirty="0" smtClean="0"/>
              <a:t>Heimild: Hagdeild Íbúðalánasjóðs og </a:t>
            </a:r>
            <a:r>
              <a:rPr lang="is-IS" sz="1400" i="1" dirty="0" err="1" smtClean="0"/>
              <a:t>Zenter</a:t>
            </a:r>
            <a:endParaRPr lang="is-IS" sz="1400" i="1" dirty="0"/>
          </a:p>
        </p:txBody>
      </p:sp>
    </p:spTree>
    <p:extLst>
      <p:ext uri="{BB962C8B-B14F-4D97-AF65-F5344CB8AC3E}">
        <p14:creationId xmlns:p14="http://schemas.microsoft.com/office/powerpoint/2010/main" val="96394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918344" cy="1325563"/>
          </a:xfrm>
        </p:spPr>
        <p:txBody>
          <a:bodyPr/>
          <a:lstStyle/>
          <a:p>
            <a:r>
              <a:rPr lang="is-IS" dirty="0" smtClean="0">
                <a:latin typeface="+mn-lt"/>
              </a:rPr>
              <a:t>Um könnunina</a:t>
            </a:r>
            <a:endParaRPr lang="is-I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13716"/>
            <a:ext cx="10515600" cy="426324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is-IS" dirty="0" smtClean="0"/>
              <a:t>Netkönnun framkvæmd meðal könnunarhóps </a:t>
            </a:r>
            <a:r>
              <a:rPr lang="is-IS" dirty="0" err="1" smtClean="0"/>
              <a:t>Zenter</a:t>
            </a:r>
            <a:r>
              <a:rPr lang="is-IS" dirty="0" smtClean="0"/>
              <a:t> rannsókna.</a:t>
            </a:r>
          </a:p>
          <a:p>
            <a:pPr>
              <a:lnSpc>
                <a:spcPct val="150000"/>
              </a:lnSpc>
            </a:pPr>
            <a:r>
              <a:rPr lang="is-IS" dirty="0" smtClean="0"/>
              <a:t>Úrtak: 2.300 einstaklingar 18 ára og eldri.</a:t>
            </a:r>
          </a:p>
          <a:p>
            <a:pPr>
              <a:lnSpc>
                <a:spcPct val="150000"/>
              </a:lnSpc>
            </a:pPr>
            <a:r>
              <a:rPr lang="is-IS" dirty="0" smtClean="0"/>
              <a:t>Gögn vigtuð til þess að </a:t>
            </a:r>
            <a:r>
              <a:rPr lang="is-IS" dirty="0" smtClean="0"/>
              <a:t>úrtakið </a:t>
            </a:r>
            <a:r>
              <a:rPr lang="is-IS" dirty="0" smtClean="0"/>
              <a:t>endurspegli álit þjóðarinnar. </a:t>
            </a:r>
          </a:p>
          <a:p>
            <a:pPr>
              <a:lnSpc>
                <a:spcPct val="150000"/>
              </a:lnSpc>
            </a:pPr>
            <a:r>
              <a:rPr lang="is-IS" dirty="0" smtClean="0"/>
              <a:t>Markmið könnunarinnar er að sjá eftirspurnarhlið markaðarins.</a:t>
            </a:r>
            <a:endParaRPr lang="is-I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9287" y="282280"/>
            <a:ext cx="2822713" cy="13172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5844" y="483869"/>
            <a:ext cx="2533240" cy="111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61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420100" cy="1325563"/>
          </a:xfrm>
        </p:spPr>
        <p:txBody>
          <a:bodyPr/>
          <a:lstStyle/>
          <a:p>
            <a:r>
              <a:rPr lang="is-IS" dirty="0" smtClean="0">
                <a:latin typeface="+mn-lt"/>
              </a:rPr>
              <a:t>Niðurstaða</a:t>
            </a:r>
            <a:endParaRPr lang="is-I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is-IS" dirty="0" smtClean="0"/>
              <a:t>Leigjendur eru í mjög viðkvæmri stöðu á húsnæðismarkaði.</a:t>
            </a:r>
          </a:p>
          <a:p>
            <a:pPr lvl="1">
              <a:lnSpc>
                <a:spcPct val="110000"/>
              </a:lnSpc>
            </a:pPr>
            <a:r>
              <a:rPr lang="is-IS" dirty="0" smtClean="0"/>
              <a:t>Búa við afgerandi </a:t>
            </a:r>
            <a:r>
              <a:rPr lang="is-IS" sz="2800" dirty="0" smtClean="0">
                <a:solidFill>
                  <a:srgbClr val="E48865"/>
                </a:solidFill>
              </a:rPr>
              <a:t>minna húsnæðisöryggi</a:t>
            </a:r>
            <a:r>
              <a:rPr lang="is-IS" sz="2800" dirty="0" smtClean="0"/>
              <a:t> </a:t>
            </a:r>
            <a:r>
              <a:rPr lang="is-IS" dirty="0" smtClean="0"/>
              <a:t>en þeir sem búa í eigin húsnæði.</a:t>
            </a:r>
          </a:p>
          <a:p>
            <a:pPr lvl="1">
              <a:lnSpc>
                <a:spcPct val="110000"/>
              </a:lnSpc>
            </a:pPr>
            <a:endParaRPr lang="is-IS" dirty="0"/>
          </a:p>
          <a:p>
            <a:pPr>
              <a:lnSpc>
                <a:spcPct val="110000"/>
              </a:lnSpc>
            </a:pPr>
            <a:r>
              <a:rPr lang="is-IS" dirty="0" smtClean="0"/>
              <a:t>Stór hluti leigumarkaðarins </a:t>
            </a:r>
            <a:r>
              <a:rPr lang="is-IS" sz="3200" dirty="0" smtClean="0">
                <a:solidFill>
                  <a:srgbClr val="E48865"/>
                </a:solidFill>
              </a:rPr>
              <a:t>sést ekki </a:t>
            </a:r>
            <a:r>
              <a:rPr lang="is-IS" dirty="0" smtClean="0"/>
              <a:t>í opinberum tölum.</a:t>
            </a:r>
          </a:p>
          <a:p>
            <a:pPr lvl="1">
              <a:lnSpc>
                <a:spcPct val="110000"/>
              </a:lnSpc>
            </a:pPr>
            <a:r>
              <a:rPr lang="is-IS" dirty="0" smtClean="0"/>
              <a:t>Hagsmunum hópsins þar af leiðandi ekki nægilega vel gætt.</a:t>
            </a:r>
          </a:p>
          <a:p>
            <a:pPr lvl="1">
              <a:lnSpc>
                <a:spcPct val="110000"/>
              </a:lnSpc>
            </a:pPr>
            <a:r>
              <a:rPr lang="is-IS" dirty="0" smtClean="0"/>
              <a:t>Færri þiggja </a:t>
            </a:r>
            <a:r>
              <a:rPr lang="is-IS" sz="2800" dirty="0" smtClean="0">
                <a:solidFill>
                  <a:srgbClr val="E48865"/>
                </a:solidFill>
              </a:rPr>
              <a:t>húsnæðisbætur</a:t>
            </a:r>
            <a:r>
              <a:rPr lang="is-IS" dirty="0" smtClean="0"/>
              <a:t> en lögin gera ráð fyrir. </a:t>
            </a:r>
          </a:p>
          <a:p>
            <a:pPr lvl="1">
              <a:lnSpc>
                <a:spcPct val="110000"/>
              </a:lnSpc>
            </a:pPr>
            <a:endParaRPr lang="is-IS" dirty="0"/>
          </a:p>
          <a:p>
            <a:pPr>
              <a:lnSpc>
                <a:spcPct val="110000"/>
              </a:lnSpc>
            </a:pPr>
            <a:r>
              <a:rPr lang="is-IS" dirty="0" smtClean="0"/>
              <a:t>Nauðsynlegt er að reyna brúa bilið milli þessa ólíku búsetuforma.</a:t>
            </a:r>
          </a:p>
          <a:p>
            <a:pPr lvl="1">
              <a:lnSpc>
                <a:spcPct val="110000"/>
              </a:lnSpc>
            </a:pPr>
            <a:r>
              <a:rPr lang="is-IS" dirty="0" smtClean="0"/>
              <a:t>Æskilegt er að fólk hafi val milli kaup og leigu.</a:t>
            </a:r>
          </a:p>
          <a:p>
            <a:pPr lvl="1">
              <a:lnSpc>
                <a:spcPct val="110000"/>
              </a:lnSpc>
            </a:pPr>
            <a:r>
              <a:rPr lang="is-IS" dirty="0" smtClean="0"/>
              <a:t>Eins og staðan er í dag vilja nánast allir kaupa því leigumarkaðurinn er </a:t>
            </a:r>
            <a:r>
              <a:rPr lang="is-IS" sz="2800" dirty="0" smtClean="0">
                <a:solidFill>
                  <a:srgbClr val="E48865"/>
                </a:solidFill>
              </a:rPr>
              <a:t>ótraustur. </a:t>
            </a:r>
            <a:endParaRPr lang="is-IS" sz="2800" dirty="0">
              <a:solidFill>
                <a:srgbClr val="E48865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1958" y="535949"/>
            <a:ext cx="2108386" cy="983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58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flipV="1">
            <a:off x="1268543" y="839299"/>
            <a:ext cx="8879593" cy="11611"/>
          </a:xfrm>
          <a:prstGeom prst="line">
            <a:avLst/>
          </a:prstGeom>
          <a:ln w="412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67696" y="1694629"/>
            <a:ext cx="3299280" cy="71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4023" b="1" dirty="0"/>
              <a:t>Takk fyrir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D456E-A5A0-774A-855C-32F8E1AD86CE}" type="slidenum">
              <a:rPr lang="en-US" smtClean="0"/>
              <a:t>21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7823" y="1183590"/>
            <a:ext cx="5182105" cy="2408916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1268543" y="3855677"/>
            <a:ext cx="8879594" cy="2695513"/>
          </a:xfrm>
          <a:prstGeom prst="rect">
            <a:avLst/>
          </a:prstGeom>
          <a:ln>
            <a:solidFill>
              <a:srgbClr val="82C2D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is-IS" sz="1400" dirty="0" smtClean="0"/>
              <a:t>Kynning þessi er unnin af starfsmönnum Hagdeildar Íbúðalánasjóðs og byggir á mati þeirra á opinberum upplýsingum á hverjum tíma, ásamt sjálfstæðum greiningum.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is-IS" sz="1400" dirty="0" smtClean="0"/>
              <a:t>Hagdeild Íbúðalánasjóðs er óháður aðili sem framkvæmir greiningar á húsnæðismarkaði. Upplýsingar sem birtast í kynningu þessari endurspegla mat starfsmanna Hagdeildar á fyrirliggjandi upplýsingum á hverjum tíma og geta breyst án fyrirvara.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is-IS" sz="1400" dirty="0" smtClean="0"/>
              <a:t>Hagdeild íbúðalánasjóðs ber ekki skylda til að veita aðgang að frekari upplýsingum en birtar eru í kynningu þessari.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is-IS" sz="1400" dirty="0" smtClean="0"/>
              <a:t>Íbúðalánasjóður, stjórnendur hans og starfsmenn bera ekki ábyrgð á þeim upplýsingum sem hér birtast eða veittar eru í tengslum við birtingu en allar greiningar eru unnar sjálfstætt af Hagdeild Íbúðalánasjóðs</a:t>
            </a:r>
            <a:r>
              <a:rPr lang="en-GB" sz="1400" dirty="0" smtClean="0"/>
              <a:t>. </a:t>
            </a:r>
            <a:endParaRPr lang="is-IS" sz="1400" dirty="0" smtClean="0"/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is-IS" sz="1400" dirty="0" smtClean="0"/>
              <a:t>Öllum er frjálst að nota efni Hagdeildar Íbúðalánasjóðs en geta skal heimilda við notkun.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268543" y="3533248"/>
            <a:ext cx="8879593" cy="6917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sz="1800" b="1" dirty="0" smtClean="0">
                <a:solidFill>
                  <a:srgbClr val="82C2D3"/>
                </a:solidFill>
              </a:rPr>
              <a:t>Fyrirvari</a:t>
            </a:r>
            <a:endParaRPr lang="is-IS" sz="1800" b="1" dirty="0">
              <a:solidFill>
                <a:srgbClr val="82C2D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67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8478266" cy="12553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s-IS" sz="3600" dirty="0" smtClean="0">
                <a:latin typeface="+mn-lt"/>
              </a:rPr>
              <a:t>Hlutfall íbúa á leigumarkaði </a:t>
            </a:r>
            <a:r>
              <a:rPr lang="is-IS" sz="3600" dirty="0" smtClean="0">
                <a:latin typeface="+mn-lt"/>
              </a:rPr>
              <a:t>fer hækkandi.</a:t>
            </a:r>
            <a:endParaRPr lang="is-IS" sz="3600" dirty="0">
              <a:latin typeface="+mn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238082" y="2352773"/>
            <a:ext cx="4336055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s-IS" sz="2400" dirty="0" smtClean="0"/>
              <a:t>Í dag </a:t>
            </a:r>
            <a:r>
              <a:rPr lang="is-IS" sz="2400" dirty="0" smtClean="0"/>
              <a:t>eru </a:t>
            </a:r>
            <a:r>
              <a:rPr lang="is-IS" sz="2400" dirty="0" smtClean="0"/>
              <a:t>17% þjóðarinnar á leigumarkaði </a:t>
            </a:r>
            <a:r>
              <a:rPr lang="is-IS" sz="2400" dirty="0" smtClean="0"/>
              <a:t>en </a:t>
            </a:r>
            <a:r>
              <a:rPr lang="is-IS" sz="2400" dirty="0" smtClean="0"/>
              <a:t>70% </a:t>
            </a:r>
            <a:r>
              <a:rPr lang="is-IS" sz="2400" dirty="0" smtClean="0"/>
              <a:t>í eigin húsnæði.</a:t>
            </a:r>
            <a:endParaRPr lang="is-IS" sz="2400" dirty="0" smtClean="0"/>
          </a:p>
          <a:p>
            <a:pPr>
              <a:lnSpc>
                <a:spcPct val="100000"/>
              </a:lnSpc>
            </a:pPr>
            <a:r>
              <a:rPr lang="is-IS" sz="2400" dirty="0" smtClean="0"/>
              <a:t>Sífellt </a:t>
            </a:r>
            <a:r>
              <a:rPr lang="is-IS" sz="2400" dirty="0" smtClean="0"/>
              <a:t>færri sem hafa tök á að eignast </a:t>
            </a:r>
            <a:r>
              <a:rPr lang="is-IS" sz="2400" dirty="0" smtClean="0"/>
              <a:t>húsnæði.</a:t>
            </a:r>
          </a:p>
          <a:p>
            <a:pPr>
              <a:lnSpc>
                <a:spcPct val="100000"/>
              </a:lnSpc>
            </a:pPr>
            <a:r>
              <a:rPr lang="is-IS" sz="2400" dirty="0" smtClean="0"/>
              <a:t>Leigumarkaðurinn </a:t>
            </a:r>
            <a:r>
              <a:rPr lang="is-IS" sz="2400" dirty="0" smtClean="0"/>
              <a:t>stækkar.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6550223"/>
            <a:ext cx="3617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i="1" dirty="0" smtClean="0"/>
              <a:t>Heimild: Hagdeild Íbúðalánasjóðs og </a:t>
            </a:r>
            <a:r>
              <a:rPr lang="is-IS" sz="1400" i="1" dirty="0" err="1" smtClean="0"/>
              <a:t>Zenter</a:t>
            </a:r>
            <a:endParaRPr lang="is-IS" sz="1400" i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6466" y="166492"/>
            <a:ext cx="2684169" cy="1252612"/>
          </a:xfrm>
          <a:prstGeom prst="rect">
            <a:avLst/>
          </a:prstGeom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815989"/>
              </p:ext>
            </p:extLst>
          </p:nvPr>
        </p:nvGraphicFramePr>
        <p:xfrm>
          <a:off x="838200" y="2034849"/>
          <a:ext cx="5738870" cy="3616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4376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5253"/>
            <a:ext cx="8710914" cy="13255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s-IS" sz="3600" dirty="0" smtClean="0">
                <a:latin typeface="+mn-lt"/>
              </a:rPr>
              <a:t>Aukning íbúða ekki haldist í við </a:t>
            </a:r>
            <a:r>
              <a:rPr lang="is-IS" sz="3600" dirty="0" smtClean="0">
                <a:latin typeface="+mn-lt"/>
              </a:rPr>
              <a:t>mannfjöldaþróun.</a:t>
            </a:r>
            <a:endParaRPr lang="is-IS" sz="3600" dirty="0"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33161235"/>
              </p:ext>
            </p:extLst>
          </p:nvPr>
        </p:nvGraphicFramePr>
        <p:xfrm>
          <a:off x="6467061" y="1624910"/>
          <a:ext cx="5290930" cy="4552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6093457"/>
              </p:ext>
            </p:extLst>
          </p:nvPr>
        </p:nvGraphicFramePr>
        <p:xfrm>
          <a:off x="887413" y="1690688"/>
          <a:ext cx="5181600" cy="4100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1"/>
          <p:cNvSpPr txBox="1"/>
          <p:nvPr/>
        </p:nvSpPr>
        <p:spPr>
          <a:xfrm>
            <a:off x="838200" y="5910470"/>
            <a:ext cx="2691582" cy="35028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is-IS" sz="1400" i="1" dirty="0"/>
              <a:t>heimild: </a:t>
            </a:r>
            <a:r>
              <a:rPr lang="is-IS" sz="1400" i="1" dirty="0" smtClean="0"/>
              <a:t>Þjóðskrá</a:t>
            </a:r>
            <a:endParaRPr lang="is-IS" sz="1400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4892" y="72951"/>
            <a:ext cx="2684169" cy="125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48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8349866" cy="13255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s-IS" sz="3600" dirty="0" smtClean="0">
                <a:latin typeface="+mn-lt"/>
              </a:rPr>
              <a:t>Verð á fjölbýli á höfuðborgarsvæðinu hækkar óhóflega á </a:t>
            </a:r>
            <a:r>
              <a:rPr lang="is-IS" sz="3600" dirty="0" smtClean="0">
                <a:latin typeface="+mn-lt"/>
              </a:rPr>
              <a:t>síðast liðnu ári.</a:t>
            </a:r>
            <a:endParaRPr lang="is-I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3517" y="1946810"/>
            <a:ext cx="5525877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s-IS" dirty="0" smtClean="0"/>
              <a:t>Laun hækkuðu á landsvísu um 5% á s.l. ári samkvæmt launavísitölu Hagstofunnar.</a:t>
            </a:r>
          </a:p>
          <a:p>
            <a:pPr>
              <a:lnSpc>
                <a:spcPct val="100000"/>
              </a:lnSpc>
            </a:pPr>
            <a:r>
              <a:rPr lang="is-IS" dirty="0" smtClean="0"/>
              <a:t>Leiguverðsvísitalan hækkaði um </a:t>
            </a:r>
            <a:r>
              <a:rPr lang="is-IS" dirty="0" smtClean="0"/>
              <a:t>13% </a:t>
            </a:r>
            <a:r>
              <a:rPr lang="is-IS" dirty="0" smtClean="0"/>
              <a:t>á höfuðborgarsvæðinu.</a:t>
            </a:r>
          </a:p>
          <a:p>
            <a:pPr>
              <a:lnSpc>
                <a:spcPct val="100000"/>
              </a:lnSpc>
            </a:pPr>
            <a:r>
              <a:rPr lang="is-IS" dirty="0" smtClean="0"/>
              <a:t>Verð á fjölbýli hækkaði um </a:t>
            </a:r>
            <a:r>
              <a:rPr lang="is-IS" dirty="0" smtClean="0"/>
              <a:t>23% </a:t>
            </a:r>
            <a:r>
              <a:rPr lang="is-IS" dirty="0" smtClean="0"/>
              <a:t>á </a:t>
            </a:r>
            <a:r>
              <a:rPr lang="is-IS" dirty="0" smtClean="0"/>
              <a:t>höfuðborgarsvæðinu.</a:t>
            </a:r>
            <a:endParaRPr lang="is-I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7831" y="139052"/>
            <a:ext cx="2684169" cy="12526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9796" y="6064736"/>
            <a:ext cx="3617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i="1" dirty="0" smtClean="0"/>
              <a:t>Heimild: </a:t>
            </a:r>
            <a:r>
              <a:rPr lang="is-IS" sz="1400" i="1" dirty="0" smtClean="0"/>
              <a:t>Þjóðskrá, Hagstofan</a:t>
            </a:r>
            <a:endParaRPr lang="is-IS" sz="1400" i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6373616"/>
              </p:ext>
            </p:extLst>
          </p:nvPr>
        </p:nvGraphicFramePr>
        <p:xfrm>
          <a:off x="932330" y="1946810"/>
          <a:ext cx="3854823" cy="3838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0387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478267" cy="13255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is-IS" sz="3200" dirty="0">
                <a:latin typeface="+mn-lt"/>
              </a:rPr>
              <a:t>Hversu mikið eða lítið telur þú að framboðið sé af íbúðarhúsnæði til leigu á Íslandi sem hentar þér og þinni fjölskyldu?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6591331"/>
              </p:ext>
            </p:extLst>
          </p:nvPr>
        </p:nvGraphicFramePr>
        <p:xfrm>
          <a:off x="838200" y="2927016"/>
          <a:ext cx="3787966" cy="3092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3778147"/>
              </p:ext>
            </p:extLst>
          </p:nvPr>
        </p:nvGraphicFramePr>
        <p:xfrm>
          <a:off x="4419601" y="2788920"/>
          <a:ext cx="3649979" cy="3061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5015736"/>
              </p:ext>
            </p:extLst>
          </p:nvPr>
        </p:nvGraphicFramePr>
        <p:xfrm>
          <a:off x="7970178" y="2823211"/>
          <a:ext cx="3356952" cy="3027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19600" y="1966510"/>
            <a:ext cx="3352800" cy="457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9796" y="6064736"/>
            <a:ext cx="3617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i="1" dirty="0" smtClean="0"/>
              <a:t>Heimild: Hagdeild Íbúðalánasjóðs og </a:t>
            </a:r>
            <a:r>
              <a:rPr lang="is-IS" sz="1400" i="1" dirty="0" err="1" smtClean="0"/>
              <a:t>Zenter</a:t>
            </a:r>
            <a:endParaRPr lang="is-IS" sz="1400" i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6467" y="272010"/>
            <a:ext cx="2684169" cy="125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68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141" y="488197"/>
            <a:ext cx="8285526" cy="13255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is-IS" sz="3200" dirty="0">
                <a:latin typeface="+mn-lt"/>
              </a:rPr>
              <a:t>Hversu hagstætt eða óhagstætt telur þú að það sé að leigja íbúðarhúsnæði á Íslandi um þessar mundir?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823543"/>
              </p:ext>
            </p:extLst>
          </p:nvPr>
        </p:nvGraphicFramePr>
        <p:xfrm>
          <a:off x="994410" y="2857501"/>
          <a:ext cx="3450490" cy="2967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1319726"/>
              </p:ext>
            </p:extLst>
          </p:nvPr>
        </p:nvGraphicFramePr>
        <p:xfrm>
          <a:off x="4161088" y="2857501"/>
          <a:ext cx="4091372" cy="3143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6546785"/>
              </p:ext>
            </p:extLst>
          </p:nvPr>
        </p:nvGraphicFramePr>
        <p:xfrm>
          <a:off x="7934153" y="2886647"/>
          <a:ext cx="3484985" cy="2937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18238" y="1955092"/>
            <a:ext cx="4514850" cy="5429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36792" y="6378350"/>
            <a:ext cx="3617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i="1" dirty="0" smtClean="0"/>
              <a:t>Heimild: Hagdeild Íbúðalánasjóðs og </a:t>
            </a:r>
            <a:r>
              <a:rPr lang="is-IS" sz="1400" i="1" dirty="0" err="1" smtClean="0"/>
              <a:t>Zenter</a:t>
            </a:r>
            <a:endParaRPr lang="is-IS" sz="1400" i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6467" y="272010"/>
            <a:ext cx="2684169" cy="125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58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8478267" cy="13255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s-IS" sz="3600" dirty="0" smtClean="0">
                <a:latin typeface="+mn-lt"/>
              </a:rPr>
              <a:t>Hvert af eftirtöldum fullyrðingum á best við um fjárhag heimilisins?</a:t>
            </a:r>
            <a:endParaRPr lang="is-IS" sz="3600" dirty="0">
              <a:latin typeface="+mn-lt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7085038"/>
              </p:ext>
            </p:extLst>
          </p:nvPr>
        </p:nvGraphicFramePr>
        <p:xfrm>
          <a:off x="838200" y="2846070"/>
          <a:ext cx="3763344" cy="2967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0221992"/>
              </p:ext>
            </p:extLst>
          </p:nvPr>
        </p:nvGraphicFramePr>
        <p:xfrm>
          <a:off x="4360708" y="2846070"/>
          <a:ext cx="3834602" cy="2967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9218192"/>
              </p:ext>
            </p:extLst>
          </p:nvPr>
        </p:nvGraphicFramePr>
        <p:xfrm>
          <a:off x="7321062" y="2457450"/>
          <a:ext cx="4870938" cy="3589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07377" y="1696371"/>
            <a:ext cx="6907853" cy="121776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13360" y="6354296"/>
            <a:ext cx="3617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i="1" dirty="0" smtClean="0"/>
              <a:t>Heimild: Hagdeild Íbúðalánasjóðs og </a:t>
            </a:r>
            <a:r>
              <a:rPr lang="is-IS" sz="1400" i="1" dirty="0" err="1" smtClean="0"/>
              <a:t>Zenter</a:t>
            </a:r>
            <a:endParaRPr lang="is-IS" sz="1400" i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6467" y="272010"/>
            <a:ext cx="2684169" cy="125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22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latin typeface="+mn-lt"/>
              </a:rPr>
              <a:t>Leigjendur geta síður </a:t>
            </a:r>
            <a:r>
              <a:rPr lang="is-IS" dirty="0" smtClean="0">
                <a:latin typeface="+mn-lt"/>
              </a:rPr>
              <a:t>safnað.</a:t>
            </a:r>
            <a:endParaRPr lang="is-I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s-IS" dirty="0" smtClean="0"/>
          </a:p>
          <a:p>
            <a:endParaRPr lang="is-I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5098850"/>
              </p:ext>
            </p:extLst>
          </p:nvPr>
        </p:nvGraphicFramePr>
        <p:xfrm>
          <a:off x="1508760" y="1569720"/>
          <a:ext cx="7863840" cy="4815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2880" y="6311900"/>
            <a:ext cx="3617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i="1" dirty="0" smtClean="0"/>
              <a:t>Heimild: Hagdeild Íbúðalánasjóðs og </a:t>
            </a:r>
            <a:r>
              <a:rPr lang="is-IS" sz="1400" i="1" dirty="0" err="1" smtClean="0"/>
              <a:t>Zenter</a:t>
            </a:r>
            <a:endParaRPr lang="is-IS" sz="1400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6467" y="272010"/>
            <a:ext cx="2684169" cy="125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83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10136</TotalTime>
  <Words>1035</Words>
  <Application>Microsoft Office PowerPoint</Application>
  <PresentationFormat>Widescreen</PresentationFormat>
  <Paragraphs>164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Fedra Sans Std Medium</vt:lpstr>
      <vt:lpstr>Fedra Serif B Std Demi</vt:lpstr>
      <vt:lpstr>Office Theme</vt:lpstr>
      <vt:lpstr>Forsíðan</vt:lpstr>
      <vt:lpstr>Um könnunina</vt:lpstr>
      <vt:lpstr>Hlutfall íbúa á leigumarkaði fer hækkandi.</vt:lpstr>
      <vt:lpstr>Aukning íbúða ekki haldist í við mannfjöldaþróun.</vt:lpstr>
      <vt:lpstr>Verð á fjölbýli á höfuðborgarsvæðinu hækkar óhóflega á síðast liðnu ári.</vt:lpstr>
      <vt:lpstr>Hversu mikið eða lítið telur þú að framboðið sé af íbúðarhúsnæði til leigu á Íslandi sem hentar þér og þinni fjölskyldu?</vt:lpstr>
      <vt:lpstr>Hversu hagstætt eða óhagstætt telur þú að það sé að leigja íbúðarhúsnæði á Íslandi um þessar mundir?</vt:lpstr>
      <vt:lpstr>Hvert af eftirtöldum fullyrðingum á best við um fjárhag heimilisins?</vt:lpstr>
      <vt:lpstr>Leigjendur geta síður safnað.</vt:lpstr>
      <vt:lpstr>Skuldastaða hefur ekki áhrif á áform um væntanleg kaup.</vt:lpstr>
      <vt:lpstr>Hversu líklegt eða ólíklegt er að þú hugir að fasteignakaupum á næstu 12 mánuðum?</vt:lpstr>
      <vt:lpstr>Ef þú værir að skipta um húsnæði í dag, hversu líklegt eða ólíklegt er að þú myndir leigja þér húsnæði?</vt:lpstr>
      <vt:lpstr>Af hverju hyggst fólk vera á leigumarkaði?</vt:lpstr>
      <vt:lpstr>Húsnæðisöryggi misjafnt eftir búsetuformi.</vt:lpstr>
      <vt:lpstr>Þinglýsingar og húsnæðisbætur</vt:lpstr>
      <vt:lpstr>Skilyrði til húsnæðisbóta</vt:lpstr>
      <vt:lpstr>PowerPoint Presentation</vt:lpstr>
      <vt:lpstr>PowerPoint Presentation</vt:lpstr>
      <vt:lpstr>Réttur til húsnæðisbóta ekki fullnýttur.</vt:lpstr>
      <vt:lpstr>Niðurstaða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Una Jónsdóttir</dc:creator>
  <cp:lastModifiedBy>Una Jónsdóttir</cp:lastModifiedBy>
  <cp:revision>249</cp:revision>
  <cp:lastPrinted>2017-05-17T09:44:10Z</cp:lastPrinted>
  <dcterms:created xsi:type="dcterms:W3CDTF">2017-05-08T14:49:42Z</dcterms:created>
  <dcterms:modified xsi:type="dcterms:W3CDTF">2017-05-18T08:47:46Z</dcterms:modified>
</cp:coreProperties>
</file>